
<file path=[Content_Types].xml><?xml version="1.0" encoding="utf-8"?>
<Types xmlns="http://schemas.openxmlformats.org/package/2006/content-types">
  <Default Extension="gif" ContentType="image/gi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5"/>
  </p:notesMasterIdLst>
  <p:handoutMasterIdLst>
    <p:handoutMasterId r:id="rId26"/>
  </p:handoutMasterIdLst>
  <p:sldIdLst>
    <p:sldId id="257" r:id="rId5"/>
    <p:sldId id="267" r:id="rId6"/>
    <p:sldId id="269" r:id="rId7"/>
    <p:sldId id="279" r:id="rId8"/>
    <p:sldId id="270" r:id="rId9"/>
    <p:sldId id="277" r:id="rId10"/>
    <p:sldId id="278" r:id="rId11"/>
    <p:sldId id="280" r:id="rId12"/>
    <p:sldId id="281" r:id="rId13"/>
    <p:sldId id="284" r:id="rId14"/>
    <p:sldId id="285" r:id="rId15"/>
    <p:sldId id="286" r:id="rId16"/>
    <p:sldId id="283" r:id="rId17"/>
    <p:sldId id="282" r:id="rId18"/>
    <p:sldId id="259" r:id="rId19"/>
    <p:sldId id="261" r:id="rId20"/>
    <p:sldId id="262" r:id="rId21"/>
    <p:sldId id="263" r:id="rId22"/>
    <p:sldId id="271" r:id="rId23"/>
    <p:sldId id="265" r:id="rId24"/>
  </p:sldIdLst>
  <p:sldSz cx="12188825" cy="6858000"/>
  <p:notesSz cx="6858000" cy="9144000"/>
  <p:defaultTextStyle>
    <a:defPPr rtl="0">
      <a:defRPr lang="fr-f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811D"/>
    <a:srgbClr val="394404"/>
    <a:srgbClr val="5F6F0F"/>
    <a:srgbClr val="718412"/>
    <a:srgbClr val="65741A"/>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437" autoAdjust="0"/>
  </p:normalViewPr>
  <p:slideViewPr>
    <p:cSldViewPr>
      <p:cViewPr varScale="1">
        <p:scale>
          <a:sx n="65" d="100"/>
          <a:sy n="65" d="100"/>
        </p:scale>
        <p:origin x="724" y="32"/>
      </p:cViewPr>
      <p:guideLst>
        <p:guide orient="horz" pos="2160"/>
        <p:guide pos="3839"/>
      </p:guideLst>
    </p:cSldViewPr>
  </p:slideViewPr>
  <p:notesTextViewPr>
    <p:cViewPr>
      <p:scale>
        <a:sx n="1" d="1"/>
        <a:sy n="1" d="1"/>
      </p:scale>
      <p:origin x="0" y="0"/>
    </p:cViewPr>
  </p:notesTextViewPr>
  <p:notesViewPr>
    <p:cSldViewPr showGuides="1">
      <p:cViewPr varScale="1">
        <p:scale>
          <a:sx n="90" d="100"/>
          <a:sy n="90" d="100"/>
        </p:scale>
        <p:origin x="37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lang="fr-FR" dirty="0"/>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l" rtl="0">
              <a:defRPr sz="1200"/>
            </a:lvl1pPr>
          </a:lstStyle>
          <a:p>
            <a:pPr algn="r" rtl="0"/>
            <a:fld id="{D8AF6929-4F16-43A6-8368-BF93843271D3}" type="datetime1">
              <a:rPr lang="fr-FR" smtClean="0"/>
              <a:t>01/12/2023</a:t>
            </a:fld>
            <a:endParaRPr lang="fr-FR" dirty="0"/>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lang="fr-FR" dirty="0"/>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l" rtl="0">
              <a:defRPr sz="1200"/>
            </a:lvl1pPr>
          </a:lstStyle>
          <a:p>
            <a:pPr algn="r" rtl="0"/>
            <a:fld id="{79429053-DC2A-4342-ADD4-2FD729D91E2C}" type="slidenum">
              <a:rPr lang="fr-FR" smtClean="0"/>
              <a:pPr algn="r" rtl="0"/>
              <a:t>‹N°›</a:t>
            </a:fld>
            <a:endParaRPr lang="fr-FR"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lang="fr-FR" dirty="0"/>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lvl1pPr>
          </a:lstStyle>
          <a:p>
            <a:fld id="{4D9CF8A1-AC6C-4B34-A6AF-5306B09514F1}" type="datetime1">
              <a:rPr lang="fr-FR" smtClean="0"/>
              <a:pPr/>
              <a:t>01/12/2023</a:t>
            </a:fld>
            <a:endParaRPr lang="fr-FR" dirty="0"/>
          </a:p>
        </p:txBody>
      </p:sp>
      <p:sp>
        <p:nvSpPr>
          <p:cNvPr id="4" name="Espace réservé d’image de diapositive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rtl="0"/>
            <a:endParaRPr lang="fr-FR" dirty="0"/>
          </a:p>
        </p:txBody>
      </p:sp>
      <p:sp>
        <p:nvSpPr>
          <p:cNvPr id="5" name="Espace réservé des not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fr-FR" dirty="0"/>
              <a:t>Modifiez les styles du texte du masque</a:t>
            </a:r>
          </a:p>
          <a:p>
            <a:pPr lvl="1" rtl="0"/>
            <a:r>
              <a:rPr lang="fr-FR" dirty="0"/>
              <a:t>Deuxième niveau</a:t>
            </a:r>
          </a:p>
          <a:p>
            <a:pPr lvl="2" rtl="0"/>
            <a:r>
              <a:rPr lang="fr-FR" dirty="0"/>
              <a:t>Troisième niveau</a:t>
            </a:r>
          </a:p>
          <a:p>
            <a:pPr lvl="3" rtl="0"/>
            <a:r>
              <a:rPr lang="fr-FR" dirty="0"/>
              <a:t>Quatrième niveau</a:t>
            </a:r>
          </a:p>
          <a:p>
            <a:pPr lvl="4" rtl="0"/>
            <a:r>
              <a:rPr lang="fr-FR" dirty="0"/>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lang="fr-FR" dirty="0"/>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l" rtl="0">
              <a:defRPr sz="1200"/>
            </a:lvl1pPr>
          </a:lstStyle>
          <a:p>
            <a:pPr algn="r"/>
            <a:fld id="{3EBA5BD7-F043-4D1B-AA17-CD412FC534DE}" type="slidenum">
              <a:rPr lang="fr-FR" smtClean="0"/>
              <a:pPr algn="r"/>
              <a:t>‹N°›</a:t>
            </a:fld>
            <a:endParaRPr lang="fr-FR"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1</a:t>
            </a:fld>
            <a:endParaRPr lang="fr-FR" dirty="0"/>
          </a:p>
        </p:txBody>
      </p:sp>
    </p:spTree>
    <p:extLst>
      <p:ext uri="{BB962C8B-B14F-4D97-AF65-F5344CB8AC3E}">
        <p14:creationId xmlns:p14="http://schemas.microsoft.com/office/powerpoint/2010/main" val="31628626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20</a:t>
            </a:fld>
            <a:endParaRPr lang="fr-FR" dirty="0"/>
          </a:p>
        </p:txBody>
      </p:sp>
    </p:spTree>
    <p:extLst>
      <p:ext uri="{BB962C8B-B14F-4D97-AF65-F5344CB8AC3E}">
        <p14:creationId xmlns:p14="http://schemas.microsoft.com/office/powerpoint/2010/main" val="1963363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2</a:t>
            </a:fld>
            <a:endParaRPr lang="fr-FR" dirty="0"/>
          </a:p>
        </p:txBody>
      </p:sp>
    </p:spTree>
    <p:extLst>
      <p:ext uri="{BB962C8B-B14F-4D97-AF65-F5344CB8AC3E}">
        <p14:creationId xmlns:p14="http://schemas.microsoft.com/office/powerpoint/2010/main" val="404533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3</a:t>
            </a:fld>
            <a:endParaRPr lang="fr-FR" dirty="0"/>
          </a:p>
        </p:txBody>
      </p:sp>
    </p:spTree>
    <p:extLst>
      <p:ext uri="{BB962C8B-B14F-4D97-AF65-F5344CB8AC3E}">
        <p14:creationId xmlns:p14="http://schemas.microsoft.com/office/powerpoint/2010/main" val="566996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image de diapositive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algn="r" rtl="0"/>
            <a:fld id="{3EBA5BD7-F043-4D1B-AA17-CD412FC534DE}" type="slidenum">
              <a:rPr lang="fr-FR" smtClean="0"/>
              <a:pPr algn="r" rtl="0"/>
              <a:t>5</a:t>
            </a:fld>
            <a:endParaRPr lang="fr-FR" dirty="0"/>
          </a:p>
        </p:txBody>
      </p:sp>
    </p:spTree>
    <p:extLst>
      <p:ext uri="{BB962C8B-B14F-4D97-AF65-F5344CB8AC3E}">
        <p14:creationId xmlns:p14="http://schemas.microsoft.com/office/powerpoint/2010/main" val="4117229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15</a:t>
            </a:fld>
            <a:endParaRPr lang="fr-FR" dirty="0"/>
          </a:p>
        </p:txBody>
      </p:sp>
    </p:spTree>
    <p:extLst>
      <p:ext uri="{BB962C8B-B14F-4D97-AF65-F5344CB8AC3E}">
        <p14:creationId xmlns:p14="http://schemas.microsoft.com/office/powerpoint/2010/main" val="2869341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16</a:t>
            </a:fld>
            <a:endParaRPr lang="fr-FR" dirty="0"/>
          </a:p>
        </p:txBody>
      </p:sp>
    </p:spTree>
    <p:extLst>
      <p:ext uri="{BB962C8B-B14F-4D97-AF65-F5344CB8AC3E}">
        <p14:creationId xmlns:p14="http://schemas.microsoft.com/office/powerpoint/2010/main" val="3636480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17</a:t>
            </a:fld>
            <a:endParaRPr lang="fr-FR" dirty="0"/>
          </a:p>
        </p:txBody>
      </p:sp>
    </p:spTree>
    <p:extLst>
      <p:ext uri="{BB962C8B-B14F-4D97-AF65-F5344CB8AC3E}">
        <p14:creationId xmlns:p14="http://schemas.microsoft.com/office/powerpoint/2010/main" val="3026042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18</a:t>
            </a:fld>
            <a:endParaRPr lang="fr-FR" dirty="0"/>
          </a:p>
        </p:txBody>
      </p:sp>
    </p:spTree>
    <p:extLst>
      <p:ext uri="{BB962C8B-B14F-4D97-AF65-F5344CB8AC3E}">
        <p14:creationId xmlns:p14="http://schemas.microsoft.com/office/powerpoint/2010/main" val="131119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19</a:t>
            </a:fld>
            <a:endParaRPr lang="fr-FR" dirty="0"/>
          </a:p>
        </p:txBody>
      </p:sp>
    </p:spTree>
    <p:extLst>
      <p:ext uri="{BB962C8B-B14F-4D97-AF65-F5344CB8AC3E}">
        <p14:creationId xmlns:p14="http://schemas.microsoft.com/office/powerpoint/2010/main" val="2619119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grpSp>
        <p:nvGrpSpPr>
          <p:cNvPr id="21" name="diagonales"/>
          <p:cNvGrpSpPr/>
          <p:nvPr/>
        </p:nvGrpSpPr>
        <p:grpSpPr>
          <a:xfrm>
            <a:off x="7516443" y="4145281"/>
            <a:ext cx="4686117" cy="2731407"/>
            <a:chOff x="5638800" y="3108960"/>
            <a:chExt cx="3515503" cy="2048555"/>
          </a:xfrm>
        </p:grpSpPr>
        <p:cxnSp>
          <p:nvCxnSpPr>
            <p:cNvPr id="14" name="Connecteur droit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Connecteur droit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Connecteur droit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lignes inférieures"/>
          <p:cNvGrpSpPr/>
          <p:nvPr/>
        </p:nvGrpSpPr>
        <p:grpSpPr>
          <a:xfrm>
            <a:off x="-8916" y="6057149"/>
            <a:ext cx="5498726" cy="820207"/>
            <a:chOff x="-6689" y="4553748"/>
            <a:chExt cx="4125119" cy="615155"/>
          </a:xfrm>
        </p:grpSpPr>
        <p:sp>
          <p:nvSpPr>
            <p:cNvPr id="9" name="Forme libre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fr-FR" dirty="0"/>
            </a:p>
          </p:txBody>
        </p:sp>
        <p:sp>
          <p:nvSpPr>
            <p:cNvPr id="10" name="Forme libre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fr-FR" dirty="0"/>
            </a:p>
          </p:txBody>
        </p:sp>
        <p:sp>
          <p:nvSpPr>
            <p:cNvPr id="11" name="Forme libre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fr-FR" dirty="0"/>
            </a:p>
          </p:txBody>
        </p:sp>
      </p:grpSp>
      <p:sp>
        <p:nvSpPr>
          <p:cNvPr id="2" name="Titre 1"/>
          <p:cNvSpPr>
            <a:spLocks noGrp="1"/>
          </p:cNvSpPr>
          <p:nvPr>
            <p:ph type="ctrTitle"/>
          </p:nvPr>
        </p:nvSpPr>
        <p:spPr>
          <a:xfrm>
            <a:off x="1625176" y="584200"/>
            <a:ext cx="8735325" cy="2000251"/>
          </a:xfrm>
        </p:spPr>
        <p:txBody>
          <a:bodyPr rtlCol="0">
            <a:normAutofit/>
          </a:bodyPr>
          <a:lstStyle>
            <a:lvl1pPr algn="l" rtl="0">
              <a:defRPr sz="5400"/>
            </a:lvl1pPr>
          </a:lstStyle>
          <a:p>
            <a:pPr rtl="0"/>
            <a:r>
              <a:rPr lang="fr-FR"/>
              <a:t>Modifiez le style du titre</a:t>
            </a:r>
            <a:endParaRPr lang="fr-FR" dirty="0"/>
          </a:p>
        </p:txBody>
      </p:sp>
      <p:sp>
        <p:nvSpPr>
          <p:cNvPr id="3" name="Sous-titre 2"/>
          <p:cNvSpPr>
            <a:spLocks noGrp="1"/>
          </p:cNvSpPr>
          <p:nvPr>
            <p:ph type="subTitle" idx="1"/>
          </p:nvPr>
        </p:nvSpPr>
        <p:spPr>
          <a:xfrm>
            <a:off x="1625176" y="2616200"/>
            <a:ext cx="8735325" cy="1752600"/>
          </a:xfrm>
        </p:spPr>
        <p:txBody>
          <a:bodyPr rtlCol="0">
            <a:normAutofit/>
          </a:bodyPr>
          <a:lstStyle>
            <a:lvl1pPr marL="0" indent="0" algn="l" rtl="0">
              <a:spcBef>
                <a:spcPts val="0"/>
              </a:spcBef>
              <a:buNone/>
              <a:defRPr sz="2800" cap="all" spc="200" baseline="0">
                <a:solidFill>
                  <a:schemeClr val="accent1"/>
                </a:solidFill>
              </a:defRPr>
            </a:lvl1pPr>
            <a:lvl2pPr marL="609493" indent="0" algn="ctr" rtl="0">
              <a:buNone/>
              <a:defRPr>
                <a:solidFill>
                  <a:schemeClr val="tx1">
                    <a:tint val="75000"/>
                  </a:schemeClr>
                </a:solidFill>
              </a:defRPr>
            </a:lvl2pPr>
            <a:lvl3pPr marL="1218987" indent="0" algn="ctr" rtl="0">
              <a:buNone/>
              <a:defRPr>
                <a:solidFill>
                  <a:schemeClr val="tx1">
                    <a:tint val="75000"/>
                  </a:schemeClr>
                </a:solidFill>
              </a:defRPr>
            </a:lvl3pPr>
            <a:lvl4pPr marL="1828480" indent="0" algn="ctr" rtl="0">
              <a:buNone/>
              <a:defRPr>
                <a:solidFill>
                  <a:schemeClr val="tx1">
                    <a:tint val="75000"/>
                  </a:schemeClr>
                </a:solidFill>
              </a:defRPr>
            </a:lvl4pPr>
            <a:lvl5pPr marL="2437973" indent="0" algn="ctr" rtl="0">
              <a:buNone/>
              <a:defRPr>
                <a:solidFill>
                  <a:schemeClr val="tx1">
                    <a:tint val="75000"/>
                  </a:schemeClr>
                </a:solidFill>
              </a:defRPr>
            </a:lvl5pPr>
            <a:lvl6pPr marL="3047467" indent="0" algn="ctr" rtl="0">
              <a:buNone/>
              <a:defRPr>
                <a:solidFill>
                  <a:schemeClr val="tx1">
                    <a:tint val="75000"/>
                  </a:schemeClr>
                </a:solidFill>
              </a:defRPr>
            </a:lvl6pPr>
            <a:lvl7pPr marL="3656960" indent="0" algn="ctr" rtl="0">
              <a:buNone/>
              <a:defRPr>
                <a:solidFill>
                  <a:schemeClr val="tx1">
                    <a:tint val="75000"/>
                  </a:schemeClr>
                </a:solidFill>
              </a:defRPr>
            </a:lvl7pPr>
            <a:lvl8pPr marL="4266453" indent="0" algn="ctr" rtl="0">
              <a:buNone/>
              <a:defRPr>
                <a:solidFill>
                  <a:schemeClr val="tx1">
                    <a:tint val="75000"/>
                  </a:schemeClr>
                </a:solidFill>
              </a:defRPr>
            </a:lvl8pPr>
            <a:lvl9pPr marL="4875947" indent="0" algn="ctr" rtl="0">
              <a:buNone/>
              <a:defRPr>
                <a:solidFill>
                  <a:schemeClr val="tx1">
                    <a:tint val="75000"/>
                  </a:schemeClr>
                </a:solidFill>
              </a:defRPr>
            </a:lvl9pPr>
          </a:lstStyle>
          <a:p>
            <a:pPr rtl="0"/>
            <a:r>
              <a:rPr lang="fr-FR"/>
              <a:t>Modifiez le style des sous-titres du masque</a:t>
            </a:r>
            <a:endParaRPr lang="fr-FR" dirty="0"/>
          </a:p>
        </p:txBody>
      </p:sp>
      <p:sp>
        <p:nvSpPr>
          <p:cNvPr id="22" name="Espace réservé de la date 21"/>
          <p:cNvSpPr>
            <a:spLocks noGrp="1"/>
          </p:cNvSpPr>
          <p:nvPr>
            <p:ph type="dt" sz="half" idx="10"/>
          </p:nvPr>
        </p:nvSpPr>
        <p:spPr/>
        <p:txBody>
          <a:bodyPr rtlCol="0"/>
          <a:lstStyle>
            <a:lvl1pPr>
              <a:defRPr/>
            </a:lvl1pPr>
          </a:lstStyle>
          <a:p>
            <a:fld id="{3E36D263-5C89-4D5D-8B05-0120FB33B4BA}" type="datetime1">
              <a:rPr lang="fr-FR" smtClean="0"/>
              <a:pPr/>
              <a:t>01/12/2023</a:t>
            </a:fld>
            <a:endParaRPr lang="fr-FR" dirty="0"/>
          </a:p>
        </p:txBody>
      </p:sp>
      <p:sp>
        <p:nvSpPr>
          <p:cNvPr id="23" name="Espace réservé du pied de page 22"/>
          <p:cNvSpPr>
            <a:spLocks noGrp="1"/>
          </p:cNvSpPr>
          <p:nvPr>
            <p:ph type="ftr" sz="quarter" idx="11"/>
          </p:nvPr>
        </p:nvSpPr>
        <p:spPr/>
        <p:txBody>
          <a:bodyPr rtlCol="0"/>
          <a:lstStyle/>
          <a:p>
            <a:pPr rtl="0"/>
            <a:endParaRPr lang="fr-FR" dirty="0"/>
          </a:p>
        </p:txBody>
      </p:sp>
      <p:sp>
        <p:nvSpPr>
          <p:cNvPr id="24" name="Espace réservé du numéro de diapositive 23"/>
          <p:cNvSpPr>
            <a:spLocks noGrp="1"/>
          </p:cNvSpPr>
          <p:nvPr>
            <p:ph type="sldNum" sz="quarter" idx="12"/>
          </p:nvPr>
        </p:nvSpPr>
        <p:spPr/>
        <p:txBody>
          <a:bodyPr rtlCol="0"/>
          <a:lstStyle/>
          <a:p>
            <a:pPr algn="r"/>
            <a:fld id="{C014DD1E-5D91-48A3-AD6D-45FBA980D106}" type="slidenum">
              <a:rPr lang="fr-FR" smtClean="0"/>
              <a:pPr algn="r"/>
              <a:t>‹N°›</a:t>
            </a:fld>
            <a:endParaRPr lang="fr-FR" dirty="0"/>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a:t>Modifiez le style du titre</a:t>
            </a:r>
            <a:endParaRPr lang="fr-FR" dirty="0"/>
          </a:p>
        </p:txBody>
      </p:sp>
      <p:sp>
        <p:nvSpPr>
          <p:cNvPr id="3" name="Espace réservé du texte vertical 2"/>
          <p:cNvSpPr>
            <a:spLocks noGrp="1"/>
          </p:cNvSpPr>
          <p:nvPr>
            <p:ph type="body" orient="vert" idx="1"/>
          </p:nvPr>
        </p:nvSpPr>
        <p:spPr/>
        <p:txBody>
          <a:bodyPr vert="eaVert" rtlCol="0"/>
          <a:lstStyle>
            <a:lvl5pPr algn="l" rtl="0">
              <a:defRPr/>
            </a:lvl5pPr>
            <a:lvl6pPr algn="l" rtl="0">
              <a:defRPr/>
            </a:lvl6pPr>
            <a:lvl7pPr algn="l" rtl="0">
              <a:defRPr/>
            </a:lvl7pPr>
            <a:lvl8pPr algn="l" rtl="0">
              <a:defRPr baseline="0"/>
            </a:lvl8pPr>
            <a:lvl9pPr algn="l" rtl="0">
              <a:defRPr baseline="0"/>
            </a:lvl9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4" name="Espace réservé de la date 3"/>
          <p:cNvSpPr>
            <a:spLocks noGrp="1"/>
          </p:cNvSpPr>
          <p:nvPr>
            <p:ph type="dt" sz="half" idx="10"/>
          </p:nvPr>
        </p:nvSpPr>
        <p:spPr/>
        <p:txBody>
          <a:bodyPr rtlCol="0"/>
          <a:lstStyle>
            <a:lvl1pPr>
              <a:defRPr/>
            </a:lvl1pPr>
          </a:lstStyle>
          <a:p>
            <a:fld id="{8A1D2FCC-4233-4F14-8EDB-8DB44C2A50E0}" type="datetime1">
              <a:rPr lang="fr-FR" smtClean="0"/>
              <a:pPr/>
              <a:t>01/12/2023</a:t>
            </a:fld>
            <a:endParaRPr lang="fr-FR" dirty="0"/>
          </a:p>
        </p:txBody>
      </p:sp>
      <p:sp>
        <p:nvSpPr>
          <p:cNvPr id="5" name="Espace réservé du pied de page 4"/>
          <p:cNvSpPr>
            <a:spLocks noGrp="1"/>
          </p:cNvSpPr>
          <p:nvPr>
            <p:ph type="ftr" sz="quarter" idx="11"/>
          </p:nvPr>
        </p:nvSpPr>
        <p:spPr/>
        <p:txBody>
          <a:bodyPr rtlCol="0"/>
          <a:lstStyle/>
          <a:p>
            <a:pPr rtl="0"/>
            <a:endParaRPr lang="fr-FR" dirty="0"/>
          </a:p>
        </p:txBody>
      </p:sp>
      <p:sp>
        <p:nvSpPr>
          <p:cNvPr id="6" name="Espace réservé du numéro de diapositive 5"/>
          <p:cNvSpPr>
            <a:spLocks noGrp="1"/>
          </p:cNvSpPr>
          <p:nvPr>
            <p:ph type="sldNum" sz="quarter" idx="12"/>
          </p:nvPr>
        </p:nvSpPr>
        <p:spPr/>
        <p:txBody>
          <a:bodyPr rtlCol="0"/>
          <a:lstStyle/>
          <a:p>
            <a:pPr algn="r"/>
            <a:fld id="{C014DD1E-5D91-48A3-AD6D-45FBA980D106}" type="slidenum">
              <a:rPr lang="fr-FR" smtClean="0"/>
              <a:pPr algn="r"/>
              <a:t>‹N°›</a:t>
            </a:fld>
            <a:endParaRPr lang="fr-FR" dirty="0"/>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836898" y="584200"/>
            <a:ext cx="2742486" cy="5588000"/>
          </a:xfrm>
        </p:spPr>
        <p:txBody>
          <a:bodyPr vert="eaVert" rtlCol="0"/>
          <a:lstStyle/>
          <a:p>
            <a:pPr rtl="0"/>
            <a:r>
              <a:rPr lang="fr-FR"/>
              <a:t>Modifiez le style du titre</a:t>
            </a:r>
            <a:endParaRPr lang="fr-FR" dirty="0"/>
          </a:p>
        </p:txBody>
      </p:sp>
      <p:sp>
        <p:nvSpPr>
          <p:cNvPr id="3" name="Espace réservé du texte vertical 2"/>
          <p:cNvSpPr>
            <a:spLocks noGrp="1"/>
          </p:cNvSpPr>
          <p:nvPr>
            <p:ph type="body" orient="vert" idx="1"/>
          </p:nvPr>
        </p:nvSpPr>
        <p:spPr>
          <a:xfrm>
            <a:off x="1218882" y="584200"/>
            <a:ext cx="7414869" cy="5588000"/>
          </a:xfrm>
        </p:spPr>
        <p:txBody>
          <a:bodyPr vert="eaVert" rtlCol="0"/>
          <a:lstStyle>
            <a:lvl5pPr algn="l" rtl="0">
              <a:defRPr/>
            </a:lvl5pPr>
            <a:lvl6pPr algn="l" rtl="0">
              <a:defRPr/>
            </a:lvl6pPr>
            <a:lvl7pPr algn="l" rtl="0">
              <a:defRPr/>
            </a:lvl7pPr>
            <a:lvl8pPr algn="l" rtl="0">
              <a:defRPr/>
            </a:lvl8pPr>
            <a:lvl9pPr algn="l" rtl="0">
              <a:defRPr/>
            </a:lvl9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4" name="Espace réservé de la date 3"/>
          <p:cNvSpPr>
            <a:spLocks noGrp="1"/>
          </p:cNvSpPr>
          <p:nvPr>
            <p:ph type="dt" sz="half" idx="10"/>
          </p:nvPr>
        </p:nvSpPr>
        <p:spPr/>
        <p:txBody>
          <a:bodyPr rtlCol="0"/>
          <a:lstStyle>
            <a:lvl1pPr>
              <a:defRPr/>
            </a:lvl1pPr>
          </a:lstStyle>
          <a:p>
            <a:fld id="{763F31CA-359D-41CC-AD54-062A6FB97288}" type="datetime1">
              <a:rPr lang="fr-FR" smtClean="0"/>
              <a:pPr/>
              <a:t>01/12/2023</a:t>
            </a:fld>
            <a:endParaRPr lang="fr-FR" dirty="0"/>
          </a:p>
        </p:txBody>
      </p:sp>
      <p:sp>
        <p:nvSpPr>
          <p:cNvPr id="5" name="Espace réservé du pied de page 4"/>
          <p:cNvSpPr>
            <a:spLocks noGrp="1"/>
          </p:cNvSpPr>
          <p:nvPr>
            <p:ph type="ftr" sz="quarter" idx="11"/>
          </p:nvPr>
        </p:nvSpPr>
        <p:spPr/>
        <p:txBody>
          <a:bodyPr rtlCol="0"/>
          <a:lstStyle/>
          <a:p>
            <a:pPr rtl="0"/>
            <a:endParaRPr lang="fr-FR" dirty="0"/>
          </a:p>
        </p:txBody>
      </p:sp>
      <p:sp>
        <p:nvSpPr>
          <p:cNvPr id="6" name="Espace réservé du numéro de diapositive 5"/>
          <p:cNvSpPr>
            <a:spLocks noGrp="1"/>
          </p:cNvSpPr>
          <p:nvPr>
            <p:ph type="sldNum" sz="quarter" idx="12"/>
          </p:nvPr>
        </p:nvSpPr>
        <p:spPr/>
        <p:txBody>
          <a:bodyPr rtlCol="0"/>
          <a:lstStyle/>
          <a:p>
            <a:pPr algn="r"/>
            <a:fld id="{C014DD1E-5D91-48A3-AD6D-45FBA980D106}" type="slidenum">
              <a:rPr lang="fr-FR" smtClean="0"/>
              <a:pPr algn="r"/>
              <a:t>‹N°›</a:t>
            </a:fld>
            <a:endParaRPr lang="fr-FR" dirty="0"/>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a:t>Modifiez le style du titre</a:t>
            </a:r>
            <a:endParaRPr lang="fr-FR" dirty="0"/>
          </a:p>
        </p:txBody>
      </p:sp>
      <p:sp>
        <p:nvSpPr>
          <p:cNvPr id="3" name="Espace réservé du contenu 2"/>
          <p:cNvSpPr>
            <a:spLocks noGrp="1"/>
          </p:cNvSpPr>
          <p:nvPr>
            <p:ph idx="1"/>
          </p:nvPr>
        </p:nvSpPr>
        <p:spPr/>
        <p:txBody>
          <a:bodyPr rtlCol="0"/>
          <a:lstStyle>
            <a:lvl5pPr algn="l" rtl="0">
              <a:defRPr/>
            </a:lvl5pPr>
            <a:lvl6pPr algn="l" rtl="0">
              <a:defRPr/>
            </a:lvl6pPr>
            <a:lvl7pPr algn="l" rtl="0">
              <a:defRPr/>
            </a:lvl7pPr>
            <a:lvl8pPr algn="l" rtl="0">
              <a:defRPr/>
            </a:lvl8pPr>
            <a:lvl9pPr algn="l" rtl="0">
              <a:defRPr/>
            </a:lvl9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4" name="Espace réservé de la date 3"/>
          <p:cNvSpPr>
            <a:spLocks noGrp="1"/>
          </p:cNvSpPr>
          <p:nvPr>
            <p:ph type="dt" sz="half" idx="10"/>
          </p:nvPr>
        </p:nvSpPr>
        <p:spPr/>
        <p:txBody>
          <a:bodyPr rtlCol="0"/>
          <a:lstStyle>
            <a:lvl1pPr>
              <a:defRPr/>
            </a:lvl1pPr>
          </a:lstStyle>
          <a:p>
            <a:fld id="{E2899D0D-1C7F-4044-B286-354B51780DED}" type="datetime1">
              <a:rPr lang="fr-FR" smtClean="0"/>
              <a:pPr/>
              <a:t>01/12/2023</a:t>
            </a:fld>
            <a:endParaRPr lang="fr-FR" dirty="0"/>
          </a:p>
        </p:txBody>
      </p:sp>
      <p:sp>
        <p:nvSpPr>
          <p:cNvPr id="5" name="Espace réservé du pied de page 4"/>
          <p:cNvSpPr>
            <a:spLocks noGrp="1"/>
          </p:cNvSpPr>
          <p:nvPr>
            <p:ph type="ftr" sz="quarter" idx="11"/>
          </p:nvPr>
        </p:nvSpPr>
        <p:spPr/>
        <p:txBody>
          <a:bodyPr rtlCol="0"/>
          <a:lstStyle/>
          <a:p>
            <a:pPr rtl="0"/>
            <a:endParaRPr lang="fr-FR" dirty="0"/>
          </a:p>
        </p:txBody>
      </p:sp>
      <p:sp>
        <p:nvSpPr>
          <p:cNvPr id="6" name="Espace réservé du numéro de diapositive 5"/>
          <p:cNvSpPr>
            <a:spLocks noGrp="1"/>
          </p:cNvSpPr>
          <p:nvPr>
            <p:ph type="sldNum" sz="quarter" idx="12"/>
          </p:nvPr>
        </p:nvSpPr>
        <p:spPr/>
        <p:txBody>
          <a:bodyPr rtlCol="0"/>
          <a:lstStyle/>
          <a:p>
            <a:pPr algn="r"/>
            <a:fld id="{C014DD1E-5D91-48A3-AD6D-45FBA980D106}" type="slidenum">
              <a:rPr lang="fr-FR" smtClean="0"/>
              <a:pPr algn="r"/>
              <a:t>‹N°›</a:t>
            </a:fld>
            <a:endParaRPr lang="fr-FR" dirty="0"/>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grpSp>
        <p:nvGrpSpPr>
          <p:cNvPr id="11" name="diagonales"/>
          <p:cNvGrpSpPr/>
          <p:nvPr/>
        </p:nvGrpSpPr>
        <p:grpSpPr>
          <a:xfrm>
            <a:off x="7516443" y="4145281"/>
            <a:ext cx="4686117" cy="2731407"/>
            <a:chOff x="5638800" y="3108960"/>
            <a:chExt cx="3515503" cy="2048555"/>
          </a:xfrm>
        </p:grpSpPr>
        <p:cxnSp>
          <p:nvCxnSpPr>
            <p:cNvPr id="12" name="Connecteur droit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Connecteur droit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Connecteur droit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re 1"/>
          <p:cNvSpPr>
            <a:spLocks noGrp="1"/>
          </p:cNvSpPr>
          <p:nvPr>
            <p:ph type="title"/>
          </p:nvPr>
        </p:nvSpPr>
        <p:spPr>
          <a:xfrm>
            <a:off x="1625177" y="2209801"/>
            <a:ext cx="8938472" cy="2764335"/>
          </a:xfrm>
        </p:spPr>
        <p:txBody>
          <a:bodyPr rtlCol="0" anchor="b">
            <a:normAutofit/>
          </a:bodyPr>
          <a:lstStyle>
            <a:lvl1pPr algn="l" rtl="0">
              <a:defRPr sz="5400" b="0" cap="none" baseline="0"/>
            </a:lvl1pPr>
          </a:lstStyle>
          <a:p>
            <a:pPr rtl="0"/>
            <a:r>
              <a:rPr lang="fr-FR"/>
              <a:t>Modifiez le style du titre</a:t>
            </a:r>
            <a:endParaRPr lang="fr-FR" dirty="0"/>
          </a:p>
        </p:txBody>
      </p:sp>
      <p:sp>
        <p:nvSpPr>
          <p:cNvPr id="3" name="Espace réservé du texte 2"/>
          <p:cNvSpPr>
            <a:spLocks noGrp="1"/>
          </p:cNvSpPr>
          <p:nvPr>
            <p:ph type="body" idx="1"/>
          </p:nvPr>
        </p:nvSpPr>
        <p:spPr>
          <a:xfrm>
            <a:off x="1625176" y="4951266"/>
            <a:ext cx="7069519" cy="1220933"/>
          </a:xfrm>
        </p:spPr>
        <p:txBody>
          <a:bodyPr rtlCol="0" anchor="t">
            <a:normAutofit/>
          </a:bodyPr>
          <a:lstStyle>
            <a:lvl1pPr marL="0" indent="0" algn="l" rtl="0">
              <a:spcBef>
                <a:spcPts val="0"/>
              </a:spcBef>
              <a:buNone/>
              <a:defRPr sz="2800" cap="all" spc="200" baseline="0">
                <a:solidFill>
                  <a:schemeClr val="accent1"/>
                </a:solidFill>
              </a:defRPr>
            </a:lvl1pPr>
            <a:lvl2pPr marL="609493" indent="0" algn="l" rtl="0">
              <a:buNone/>
              <a:defRPr sz="2400">
                <a:solidFill>
                  <a:schemeClr val="tx1">
                    <a:tint val="75000"/>
                  </a:schemeClr>
                </a:solidFill>
              </a:defRPr>
            </a:lvl2pPr>
            <a:lvl3pPr marL="1218987" indent="0" algn="l" rtl="0">
              <a:buNone/>
              <a:defRPr sz="2100">
                <a:solidFill>
                  <a:schemeClr val="tx1">
                    <a:tint val="75000"/>
                  </a:schemeClr>
                </a:solidFill>
              </a:defRPr>
            </a:lvl3pPr>
            <a:lvl4pPr marL="1828480" indent="0" algn="l" rtl="0">
              <a:buNone/>
              <a:defRPr sz="1900">
                <a:solidFill>
                  <a:schemeClr val="tx1">
                    <a:tint val="75000"/>
                  </a:schemeClr>
                </a:solidFill>
              </a:defRPr>
            </a:lvl4pPr>
            <a:lvl5pPr marL="2437973" indent="0" algn="l" rtl="0">
              <a:buNone/>
              <a:defRPr sz="1900">
                <a:solidFill>
                  <a:schemeClr val="tx1">
                    <a:tint val="75000"/>
                  </a:schemeClr>
                </a:solidFill>
              </a:defRPr>
            </a:lvl5pPr>
            <a:lvl6pPr marL="3047467" indent="0" algn="l" rtl="0">
              <a:buNone/>
              <a:defRPr sz="1900">
                <a:solidFill>
                  <a:schemeClr val="tx1">
                    <a:tint val="75000"/>
                  </a:schemeClr>
                </a:solidFill>
              </a:defRPr>
            </a:lvl6pPr>
            <a:lvl7pPr marL="3656960" indent="0" algn="l" rtl="0">
              <a:buNone/>
              <a:defRPr sz="1900">
                <a:solidFill>
                  <a:schemeClr val="tx1">
                    <a:tint val="75000"/>
                  </a:schemeClr>
                </a:solidFill>
              </a:defRPr>
            </a:lvl7pPr>
            <a:lvl8pPr marL="4266453" indent="0" algn="l" rtl="0">
              <a:buNone/>
              <a:defRPr sz="1900">
                <a:solidFill>
                  <a:schemeClr val="tx1">
                    <a:tint val="75000"/>
                  </a:schemeClr>
                </a:solidFill>
              </a:defRPr>
            </a:lvl8pPr>
            <a:lvl9pPr marL="4875947" indent="0" algn="l" rtl="0">
              <a:buNone/>
              <a:defRPr sz="1900">
                <a:solidFill>
                  <a:schemeClr val="tx1">
                    <a:tint val="75000"/>
                  </a:schemeClr>
                </a:solidFill>
              </a:defRPr>
            </a:lvl9pPr>
          </a:lstStyle>
          <a:p>
            <a:pPr lvl="0" rtl="0"/>
            <a:r>
              <a:rPr lang="fr-FR"/>
              <a:t>Cliquez pour modifier les styles du texte du masque</a:t>
            </a:r>
          </a:p>
        </p:txBody>
      </p:sp>
      <p:sp>
        <p:nvSpPr>
          <p:cNvPr id="4" name="Espace réservé de la date 3"/>
          <p:cNvSpPr>
            <a:spLocks noGrp="1"/>
          </p:cNvSpPr>
          <p:nvPr>
            <p:ph type="dt" sz="half" idx="10"/>
          </p:nvPr>
        </p:nvSpPr>
        <p:spPr/>
        <p:txBody>
          <a:bodyPr rtlCol="0"/>
          <a:lstStyle>
            <a:lvl1pPr>
              <a:defRPr/>
            </a:lvl1pPr>
          </a:lstStyle>
          <a:p>
            <a:fld id="{BEFD5C92-4BB1-4FBC-932D-AE246A545D97}" type="datetime1">
              <a:rPr lang="fr-FR" smtClean="0"/>
              <a:pPr/>
              <a:t>01/12/2023</a:t>
            </a:fld>
            <a:endParaRPr lang="fr-FR" dirty="0"/>
          </a:p>
        </p:txBody>
      </p:sp>
      <p:sp>
        <p:nvSpPr>
          <p:cNvPr id="5" name="Espace réservé du pied de page 4"/>
          <p:cNvSpPr>
            <a:spLocks noGrp="1"/>
          </p:cNvSpPr>
          <p:nvPr>
            <p:ph type="ftr" sz="quarter" idx="11"/>
          </p:nvPr>
        </p:nvSpPr>
        <p:spPr/>
        <p:txBody>
          <a:bodyPr rtlCol="0"/>
          <a:lstStyle/>
          <a:p>
            <a:pPr rtl="0"/>
            <a:endParaRPr lang="fr-FR" dirty="0"/>
          </a:p>
        </p:txBody>
      </p:sp>
      <p:sp>
        <p:nvSpPr>
          <p:cNvPr id="6" name="Espace réservé du numéro de diapositive 5"/>
          <p:cNvSpPr>
            <a:spLocks noGrp="1"/>
          </p:cNvSpPr>
          <p:nvPr>
            <p:ph type="sldNum" sz="quarter" idx="12"/>
          </p:nvPr>
        </p:nvSpPr>
        <p:spPr/>
        <p:txBody>
          <a:bodyPr rtlCol="0"/>
          <a:lstStyle/>
          <a:p>
            <a:pPr algn="r"/>
            <a:fld id="{C014DD1E-5D91-48A3-AD6D-45FBA980D106}" type="slidenum">
              <a:rPr lang="fr-FR" smtClean="0"/>
              <a:pPr algn="r"/>
              <a:t>‹N°›</a:t>
            </a:fld>
            <a:endParaRPr lang="fr-FR" dirty="0"/>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a:t>Modifiez le style du titre</a:t>
            </a:r>
            <a:endParaRPr lang="fr-FR" dirty="0"/>
          </a:p>
        </p:txBody>
      </p:sp>
      <p:sp>
        <p:nvSpPr>
          <p:cNvPr id="3" name="Espace réservé du contenu 2"/>
          <p:cNvSpPr>
            <a:spLocks noGrp="1"/>
          </p:cNvSpPr>
          <p:nvPr>
            <p:ph sz="half" idx="1"/>
          </p:nvPr>
        </p:nvSpPr>
        <p:spPr>
          <a:xfrm>
            <a:off x="1218883" y="1706880"/>
            <a:ext cx="5078677" cy="4465320"/>
          </a:xfrm>
        </p:spPr>
        <p:txBody>
          <a:bodyPr rtlCol="0">
            <a:norm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a:lvl7pPr>
            <a:lvl8pPr algn="l" rtl="0">
              <a:defRPr sz="2000" baseline="0"/>
            </a:lvl8pPr>
            <a:lvl9pPr algn="l" rtl="0">
              <a:defRPr sz="2000" baseline="0"/>
            </a:lvl9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4" name="Espace réservé du contenu 3"/>
          <p:cNvSpPr>
            <a:spLocks noGrp="1"/>
          </p:cNvSpPr>
          <p:nvPr>
            <p:ph sz="half" idx="2"/>
          </p:nvPr>
        </p:nvSpPr>
        <p:spPr>
          <a:xfrm>
            <a:off x="6500707" y="1706880"/>
            <a:ext cx="5078677" cy="4465320"/>
          </a:xfrm>
        </p:spPr>
        <p:txBody>
          <a:bodyPr rtlCol="0">
            <a:norm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a:lvl7pPr>
            <a:lvl8pPr algn="l" rtl="0">
              <a:defRPr sz="2000"/>
            </a:lvl8pPr>
            <a:lvl9pPr algn="l" rtl="0">
              <a:defRPr sz="2000"/>
            </a:lvl9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5" name="Espace réservé de la date 4"/>
          <p:cNvSpPr>
            <a:spLocks noGrp="1"/>
          </p:cNvSpPr>
          <p:nvPr>
            <p:ph type="dt" sz="half" idx="10"/>
          </p:nvPr>
        </p:nvSpPr>
        <p:spPr/>
        <p:txBody>
          <a:bodyPr rtlCol="0"/>
          <a:lstStyle>
            <a:lvl1pPr>
              <a:defRPr/>
            </a:lvl1pPr>
          </a:lstStyle>
          <a:p>
            <a:fld id="{6B22FCC3-3DC7-4160-A3CE-82200479EFA7}" type="datetime1">
              <a:rPr lang="fr-FR" smtClean="0"/>
              <a:pPr/>
              <a:t>01/12/2023</a:t>
            </a:fld>
            <a:endParaRPr lang="fr-FR" dirty="0"/>
          </a:p>
        </p:txBody>
      </p:sp>
      <p:sp>
        <p:nvSpPr>
          <p:cNvPr id="6" name="Espace réservé du pied de page 5"/>
          <p:cNvSpPr>
            <a:spLocks noGrp="1"/>
          </p:cNvSpPr>
          <p:nvPr>
            <p:ph type="ftr" sz="quarter" idx="11"/>
          </p:nvPr>
        </p:nvSpPr>
        <p:spPr/>
        <p:txBody>
          <a:bodyPr rtlCol="0"/>
          <a:lstStyle/>
          <a:p>
            <a:pPr rtl="0"/>
            <a:endParaRPr lang="fr-FR" dirty="0"/>
          </a:p>
        </p:txBody>
      </p:sp>
      <p:sp>
        <p:nvSpPr>
          <p:cNvPr id="7" name="Espace réservé du numéro de diapositive 6"/>
          <p:cNvSpPr>
            <a:spLocks noGrp="1"/>
          </p:cNvSpPr>
          <p:nvPr>
            <p:ph type="sldNum" sz="quarter" idx="12"/>
          </p:nvPr>
        </p:nvSpPr>
        <p:spPr/>
        <p:txBody>
          <a:bodyPr rtlCol="0"/>
          <a:lstStyle/>
          <a:p>
            <a:pPr algn="r"/>
            <a:fld id="{C014DD1E-5D91-48A3-AD6D-45FBA980D106}" type="slidenum">
              <a:rPr lang="fr-FR" smtClean="0"/>
              <a:pPr algn="r"/>
              <a:t>‹N°›</a:t>
            </a:fld>
            <a:endParaRPr lang="fr-FR" dirty="0"/>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lvl1pPr algn="l" rtl="0">
              <a:defRPr/>
            </a:lvl1pPr>
          </a:lstStyle>
          <a:p>
            <a:pPr rtl="0"/>
            <a:r>
              <a:rPr lang="fr-FR"/>
              <a:t>Modifiez le style du titre</a:t>
            </a:r>
            <a:endParaRPr lang="fr-FR" dirty="0"/>
          </a:p>
        </p:txBody>
      </p:sp>
      <p:sp>
        <p:nvSpPr>
          <p:cNvPr id="3" name="Espace réservé du texte 2"/>
          <p:cNvSpPr>
            <a:spLocks noGrp="1"/>
          </p:cNvSpPr>
          <p:nvPr>
            <p:ph type="body" idx="1"/>
          </p:nvPr>
        </p:nvSpPr>
        <p:spPr>
          <a:xfrm>
            <a:off x="1218883" y="1701800"/>
            <a:ext cx="5082740" cy="914400"/>
          </a:xfrm>
        </p:spPr>
        <p:txBody>
          <a:bodyPr rtlCol="0" anchor="b">
            <a:normAutofit/>
          </a:bodyPr>
          <a:lstStyle>
            <a:lvl1pPr marL="0" indent="0" algn="l" rtl="0">
              <a:spcBef>
                <a:spcPts val="0"/>
              </a:spcBef>
              <a:buNone/>
              <a:defRPr sz="2800" b="0" cap="all" spc="200" baseline="0">
                <a:solidFill>
                  <a:schemeClr val="accent1"/>
                </a:solidFill>
              </a:defRPr>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fr-FR"/>
              <a:t>Cliquez pour modifier les styles du texte du masque</a:t>
            </a:r>
          </a:p>
        </p:txBody>
      </p:sp>
      <p:sp>
        <p:nvSpPr>
          <p:cNvPr id="4" name="Espace réservé du contenu 3"/>
          <p:cNvSpPr>
            <a:spLocks noGrp="1"/>
          </p:cNvSpPr>
          <p:nvPr>
            <p:ph sz="half" idx="2"/>
          </p:nvPr>
        </p:nvSpPr>
        <p:spPr>
          <a:xfrm>
            <a:off x="1218883" y="2717800"/>
            <a:ext cx="5078677" cy="3454400"/>
          </a:xfrm>
        </p:spPr>
        <p:txBody>
          <a:bodyPr rtlCol="0">
            <a:no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baseline="0"/>
            </a:lvl7pPr>
            <a:lvl8pPr algn="l" rtl="0">
              <a:defRPr sz="2000" baseline="0"/>
            </a:lvl8pPr>
            <a:lvl9pPr algn="l" rtl="0">
              <a:defRPr sz="2000" baseline="0"/>
            </a:lvl9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5" name="Espace réservé du texte 4"/>
          <p:cNvSpPr>
            <a:spLocks noGrp="1"/>
          </p:cNvSpPr>
          <p:nvPr>
            <p:ph type="body" sz="quarter" idx="3"/>
          </p:nvPr>
        </p:nvSpPr>
        <p:spPr>
          <a:xfrm>
            <a:off x="6496644" y="1701800"/>
            <a:ext cx="5082740" cy="914400"/>
          </a:xfrm>
        </p:spPr>
        <p:txBody>
          <a:bodyPr rtlCol="0" anchor="b">
            <a:normAutofit/>
          </a:bodyPr>
          <a:lstStyle>
            <a:lvl1pPr marL="0" indent="0" algn="l" rtl="0">
              <a:spcBef>
                <a:spcPts val="0"/>
              </a:spcBef>
              <a:buNone/>
              <a:defRPr sz="2800" b="0" cap="all" spc="200" baseline="0">
                <a:solidFill>
                  <a:schemeClr val="accent1"/>
                </a:solidFill>
              </a:defRPr>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fr-FR"/>
              <a:t>Cliquez pour modifier les styles du texte du masque</a:t>
            </a:r>
          </a:p>
        </p:txBody>
      </p:sp>
      <p:sp>
        <p:nvSpPr>
          <p:cNvPr id="6" name="Espace réservé du contenu 5"/>
          <p:cNvSpPr>
            <a:spLocks noGrp="1"/>
          </p:cNvSpPr>
          <p:nvPr>
            <p:ph sz="quarter" idx="4"/>
          </p:nvPr>
        </p:nvSpPr>
        <p:spPr>
          <a:xfrm>
            <a:off x="6500707" y="2717800"/>
            <a:ext cx="5078677" cy="3454400"/>
          </a:xfrm>
        </p:spPr>
        <p:txBody>
          <a:bodyPr rtlCol="0">
            <a:no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baseline="0"/>
            </a:lvl6pPr>
            <a:lvl7pPr algn="l" rtl="0">
              <a:defRPr sz="2000" baseline="0"/>
            </a:lvl7pPr>
            <a:lvl8pPr algn="l" rtl="0">
              <a:defRPr sz="2000" baseline="0"/>
            </a:lvl8pPr>
            <a:lvl9pPr algn="l" rtl="0">
              <a:defRPr sz="2000" baseline="0"/>
            </a:lvl9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7" name="Espace réservé de la date 6"/>
          <p:cNvSpPr>
            <a:spLocks noGrp="1"/>
          </p:cNvSpPr>
          <p:nvPr>
            <p:ph type="dt" sz="half" idx="10"/>
          </p:nvPr>
        </p:nvSpPr>
        <p:spPr/>
        <p:txBody>
          <a:bodyPr rtlCol="0"/>
          <a:lstStyle>
            <a:lvl1pPr>
              <a:defRPr/>
            </a:lvl1pPr>
          </a:lstStyle>
          <a:p>
            <a:fld id="{17AB33AB-93D8-496F-A7A3-D08F359C34C7}" type="datetime1">
              <a:rPr lang="fr-FR" smtClean="0"/>
              <a:pPr/>
              <a:t>01/12/2023</a:t>
            </a:fld>
            <a:endParaRPr lang="fr-FR" dirty="0"/>
          </a:p>
        </p:txBody>
      </p:sp>
      <p:sp>
        <p:nvSpPr>
          <p:cNvPr id="8" name="Espace réservé du pied de page 7"/>
          <p:cNvSpPr>
            <a:spLocks noGrp="1"/>
          </p:cNvSpPr>
          <p:nvPr>
            <p:ph type="ftr" sz="quarter" idx="11"/>
          </p:nvPr>
        </p:nvSpPr>
        <p:spPr/>
        <p:txBody>
          <a:bodyPr rtlCol="0"/>
          <a:lstStyle/>
          <a:p>
            <a:pPr rtl="0"/>
            <a:endParaRPr lang="fr-FR" dirty="0"/>
          </a:p>
        </p:txBody>
      </p:sp>
      <p:sp>
        <p:nvSpPr>
          <p:cNvPr id="9" name="Espace réservé du numéro de diapositive 8"/>
          <p:cNvSpPr>
            <a:spLocks noGrp="1"/>
          </p:cNvSpPr>
          <p:nvPr>
            <p:ph type="sldNum" sz="quarter" idx="12"/>
          </p:nvPr>
        </p:nvSpPr>
        <p:spPr/>
        <p:txBody>
          <a:bodyPr rtlCol="0"/>
          <a:lstStyle/>
          <a:p>
            <a:pPr algn="r"/>
            <a:fld id="{C014DD1E-5D91-48A3-AD6D-45FBA980D106}" type="slidenum">
              <a:rPr lang="fr-FR" smtClean="0"/>
              <a:pPr algn="r"/>
              <a:t>‹N°›</a:t>
            </a:fld>
            <a:endParaRPr lang="fr-FR" dirty="0"/>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a:t>Modifiez le style du titre</a:t>
            </a:r>
            <a:endParaRPr lang="fr-FR" dirty="0"/>
          </a:p>
        </p:txBody>
      </p:sp>
      <p:sp>
        <p:nvSpPr>
          <p:cNvPr id="3" name="Espace réservé de la date 2"/>
          <p:cNvSpPr>
            <a:spLocks noGrp="1"/>
          </p:cNvSpPr>
          <p:nvPr>
            <p:ph type="dt" sz="half" idx="10"/>
          </p:nvPr>
        </p:nvSpPr>
        <p:spPr/>
        <p:txBody>
          <a:bodyPr rtlCol="0"/>
          <a:lstStyle>
            <a:lvl1pPr>
              <a:defRPr/>
            </a:lvl1pPr>
          </a:lstStyle>
          <a:p>
            <a:fld id="{5B80ABE1-D260-4843-B80F-7D5268AEEE07}" type="datetime1">
              <a:rPr lang="fr-FR" smtClean="0"/>
              <a:pPr/>
              <a:t>01/12/2023</a:t>
            </a:fld>
            <a:endParaRPr lang="fr-FR" dirty="0"/>
          </a:p>
        </p:txBody>
      </p:sp>
      <p:sp>
        <p:nvSpPr>
          <p:cNvPr id="4" name="Espace réservé du pied de page 3"/>
          <p:cNvSpPr>
            <a:spLocks noGrp="1"/>
          </p:cNvSpPr>
          <p:nvPr>
            <p:ph type="ftr" sz="quarter" idx="11"/>
          </p:nvPr>
        </p:nvSpPr>
        <p:spPr/>
        <p:txBody>
          <a:bodyPr rtlCol="0"/>
          <a:lstStyle/>
          <a:p>
            <a:pPr rtl="0"/>
            <a:endParaRPr lang="fr-FR" dirty="0"/>
          </a:p>
        </p:txBody>
      </p:sp>
      <p:sp>
        <p:nvSpPr>
          <p:cNvPr id="5" name="Espace réservé du numéro de diapositive 4"/>
          <p:cNvSpPr>
            <a:spLocks noGrp="1"/>
          </p:cNvSpPr>
          <p:nvPr>
            <p:ph type="sldNum" sz="quarter" idx="12"/>
          </p:nvPr>
        </p:nvSpPr>
        <p:spPr/>
        <p:txBody>
          <a:bodyPr rtlCol="0"/>
          <a:lstStyle/>
          <a:p>
            <a:pPr algn="r"/>
            <a:fld id="{C014DD1E-5D91-48A3-AD6D-45FBA980D106}" type="slidenum">
              <a:rPr lang="fr-FR" smtClean="0"/>
              <a:pPr algn="r"/>
              <a:t>‹N°›</a:t>
            </a:fld>
            <a:endParaRPr lang="fr-FR" dirty="0"/>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lvl1pPr>
              <a:defRPr/>
            </a:lvl1pPr>
          </a:lstStyle>
          <a:p>
            <a:fld id="{88B7253B-1B29-4A13-B3F4-5ABF9F84795C}" type="datetime1">
              <a:rPr lang="fr-FR" smtClean="0"/>
              <a:pPr/>
              <a:t>01/12/2023</a:t>
            </a:fld>
            <a:endParaRPr lang="fr-FR" dirty="0"/>
          </a:p>
        </p:txBody>
      </p:sp>
      <p:sp>
        <p:nvSpPr>
          <p:cNvPr id="3" name="Espace réservé du pied de page 2"/>
          <p:cNvSpPr>
            <a:spLocks noGrp="1"/>
          </p:cNvSpPr>
          <p:nvPr>
            <p:ph type="ftr" sz="quarter" idx="11"/>
          </p:nvPr>
        </p:nvSpPr>
        <p:spPr/>
        <p:txBody>
          <a:bodyPr rtlCol="0"/>
          <a:lstStyle/>
          <a:p>
            <a:pPr rtl="0"/>
            <a:endParaRPr lang="fr-FR" dirty="0"/>
          </a:p>
        </p:txBody>
      </p:sp>
      <p:sp>
        <p:nvSpPr>
          <p:cNvPr id="4" name="Espace réservé du numéro de diapositive 3"/>
          <p:cNvSpPr>
            <a:spLocks noGrp="1"/>
          </p:cNvSpPr>
          <p:nvPr>
            <p:ph type="sldNum" sz="quarter" idx="12"/>
          </p:nvPr>
        </p:nvSpPr>
        <p:spPr/>
        <p:txBody>
          <a:bodyPr rtlCol="0"/>
          <a:lstStyle/>
          <a:p>
            <a:pPr algn="r"/>
            <a:fld id="{C014DD1E-5D91-48A3-AD6D-45FBA980D106}" type="slidenum">
              <a:rPr lang="fr-FR" smtClean="0"/>
              <a:pPr algn="r"/>
              <a:t>‹N°›</a:t>
            </a:fld>
            <a:endParaRPr lang="fr-FR" dirty="0"/>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218882" y="1701800"/>
            <a:ext cx="4062942" cy="2438400"/>
          </a:xfrm>
        </p:spPr>
        <p:txBody>
          <a:bodyPr rtlCol="0" anchor="b">
            <a:normAutofit/>
          </a:bodyPr>
          <a:lstStyle>
            <a:lvl1pPr algn="l" rtl="0">
              <a:defRPr sz="2800" b="0" cap="all" spc="200" baseline="0">
                <a:solidFill>
                  <a:schemeClr val="accent1"/>
                </a:solidFill>
              </a:defRPr>
            </a:lvl1pPr>
          </a:lstStyle>
          <a:p>
            <a:pPr rtl="0"/>
            <a:r>
              <a:rPr lang="fr-FR"/>
              <a:t>Modifiez le style du titre</a:t>
            </a:r>
            <a:endParaRPr lang="fr-FR" dirty="0"/>
          </a:p>
        </p:txBody>
      </p:sp>
      <p:sp>
        <p:nvSpPr>
          <p:cNvPr id="4" name="Espace réservé du texte 3"/>
          <p:cNvSpPr>
            <a:spLocks noGrp="1"/>
          </p:cNvSpPr>
          <p:nvPr>
            <p:ph type="body" sz="half" idx="2"/>
          </p:nvPr>
        </p:nvSpPr>
        <p:spPr>
          <a:xfrm>
            <a:off x="1218882" y="4241800"/>
            <a:ext cx="4062942" cy="1930400"/>
          </a:xfrm>
        </p:spPr>
        <p:txBody>
          <a:bodyPr rtlCol="0">
            <a:normAutofit/>
          </a:bodyPr>
          <a:lstStyle>
            <a:lvl1pPr marL="0" indent="0" algn="l" rtl="0">
              <a:buNone/>
              <a:defRPr sz="2000"/>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fr-FR"/>
              <a:t>Cliquez pour modifier les styles du texte du masque</a:t>
            </a:r>
          </a:p>
        </p:txBody>
      </p:sp>
      <p:sp>
        <p:nvSpPr>
          <p:cNvPr id="3" name="Espace réservé du contenu 2"/>
          <p:cNvSpPr>
            <a:spLocks noGrp="1"/>
          </p:cNvSpPr>
          <p:nvPr>
            <p:ph idx="1"/>
          </p:nvPr>
        </p:nvSpPr>
        <p:spPr>
          <a:xfrm>
            <a:off x="5484971" y="584200"/>
            <a:ext cx="6094413" cy="5588000"/>
          </a:xfrm>
        </p:spPr>
        <p:txBody>
          <a:bodyPr rtlCol="0">
            <a:norm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a:lvl7pPr>
            <a:lvl8pPr algn="l" rtl="0">
              <a:defRPr sz="2000" baseline="0"/>
            </a:lvl8pPr>
            <a:lvl9pPr algn="l" rtl="0">
              <a:defRPr sz="2000" baseline="0"/>
            </a:lvl9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5" name="Espace réservé de la date 4"/>
          <p:cNvSpPr>
            <a:spLocks noGrp="1"/>
          </p:cNvSpPr>
          <p:nvPr>
            <p:ph type="dt" sz="half" idx="10"/>
          </p:nvPr>
        </p:nvSpPr>
        <p:spPr/>
        <p:txBody>
          <a:bodyPr rtlCol="0"/>
          <a:lstStyle>
            <a:lvl1pPr>
              <a:defRPr/>
            </a:lvl1pPr>
          </a:lstStyle>
          <a:p>
            <a:fld id="{3FF95AA5-BF1E-4EB9-A1D5-0AB2DD60A2D9}" type="datetime1">
              <a:rPr lang="fr-FR" smtClean="0"/>
              <a:pPr/>
              <a:t>01/12/2023</a:t>
            </a:fld>
            <a:endParaRPr lang="fr-FR" dirty="0"/>
          </a:p>
        </p:txBody>
      </p:sp>
      <p:sp>
        <p:nvSpPr>
          <p:cNvPr id="6" name="Espace réservé du pied de page 5"/>
          <p:cNvSpPr>
            <a:spLocks noGrp="1"/>
          </p:cNvSpPr>
          <p:nvPr>
            <p:ph type="ftr" sz="quarter" idx="11"/>
          </p:nvPr>
        </p:nvSpPr>
        <p:spPr/>
        <p:txBody>
          <a:bodyPr rtlCol="0"/>
          <a:lstStyle/>
          <a:p>
            <a:pPr rtl="0"/>
            <a:endParaRPr lang="fr-FR" dirty="0"/>
          </a:p>
        </p:txBody>
      </p:sp>
      <p:sp>
        <p:nvSpPr>
          <p:cNvPr id="7" name="Espace réservé du numéro de diapositive 6"/>
          <p:cNvSpPr>
            <a:spLocks noGrp="1"/>
          </p:cNvSpPr>
          <p:nvPr>
            <p:ph type="sldNum" sz="quarter" idx="12"/>
          </p:nvPr>
        </p:nvSpPr>
        <p:spPr/>
        <p:txBody>
          <a:bodyPr rtlCol="0"/>
          <a:lstStyle/>
          <a:p>
            <a:pPr algn="r"/>
            <a:fld id="{C014DD1E-5D91-48A3-AD6D-45FBA980D106}" type="slidenum">
              <a:rPr lang="fr-FR" smtClean="0"/>
              <a:pPr algn="r"/>
              <a:t>‹N°›</a:t>
            </a:fld>
            <a:endParaRPr lang="fr-FR" dirty="0"/>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218882" y="1701800"/>
            <a:ext cx="4062942" cy="2438400"/>
          </a:xfrm>
        </p:spPr>
        <p:txBody>
          <a:bodyPr rtlCol="0" anchor="b">
            <a:normAutofit/>
          </a:bodyPr>
          <a:lstStyle>
            <a:lvl1pPr algn="l" rtl="0">
              <a:defRPr sz="2800" b="0" cap="all" spc="200" baseline="0">
                <a:solidFill>
                  <a:schemeClr val="accent1"/>
                </a:solidFill>
              </a:defRPr>
            </a:lvl1pPr>
          </a:lstStyle>
          <a:p>
            <a:pPr rtl="0"/>
            <a:r>
              <a:rPr lang="fr-FR"/>
              <a:t>Modifiez le style du titre</a:t>
            </a:r>
            <a:endParaRPr lang="fr-FR" dirty="0"/>
          </a:p>
        </p:txBody>
      </p:sp>
      <p:sp>
        <p:nvSpPr>
          <p:cNvPr id="4" name="Espace réservé du texte 3"/>
          <p:cNvSpPr>
            <a:spLocks noGrp="1"/>
          </p:cNvSpPr>
          <p:nvPr>
            <p:ph type="body" sz="half" idx="2"/>
          </p:nvPr>
        </p:nvSpPr>
        <p:spPr>
          <a:xfrm>
            <a:off x="1218882" y="4241800"/>
            <a:ext cx="4062942" cy="1930400"/>
          </a:xfrm>
        </p:spPr>
        <p:txBody>
          <a:bodyPr rtlCol="0">
            <a:normAutofit/>
          </a:bodyPr>
          <a:lstStyle>
            <a:lvl1pPr marL="0" indent="0" algn="l" rtl="0">
              <a:buNone/>
              <a:defRPr sz="2000"/>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fr-FR"/>
              <a:t>Cliquez pour modifier les styles du texte du masque</a:t>
            </a:r>
          </a:p>
        </p:txBody>
      </p:sp>
      <p:sp>
        <p:nvSpPr>
          <p:cNvPr id="3" name="Espace réservé d’image 2" descr="Espace réservé vide pour ajouter une image. Cliquez sur l’espace réservé et sélectionnez l’image à ajouter."/>
          <p:cNvSpPr>
            <a:spLocks noGrp="1"/>
          </p:cNvSpPr>
          <p:nvPr>
            <p:ph type="pic" idx="1"/>
          </p:nvPr>
        </p:nvSpPr>
        <p:spPr>
          <a:xfrm>
            <a:off x="5484971" y="584200"/>
            <a:ext cx="6094413" cy="5588000"/>
          </a:xfrm>
          <a:ln w="12700">
            <a:solidFill>
              <a:schemeClr val="bg1">
                <a:lumMod val="75000"/>
                <a:lumOff val="25000"/>
              </a:schemeClr>
            </a:solidFill>
            <a:miter lim="800000"/>
          </a:ln>
        </p:spPr>
        <p:txBody>
          <a:bodyPr rtlCol="0">
            <a:normAutofit/>
          </a:bodyPr>
          <a:lstStyle>
            <a:lvl1pPr marL="0" indent="0" algn="l" rtl="0">
              <a:buNone/>
              <a:defRPr sz="2800"/>
            </a:lvl1pPr>
            <a:lvl2pPr marL="609493" indent="0" algn="l" rtl="0">
              <a:buNone/>
              <a:defRPr sz="3700"/>
            </a:lvl2pPr>
            <a:lvl3pPr marL="1218987" indent="0" algn="l" rtl="0">
              <a:buNone/>
              <a:defRPr sz="3200"/>
            </a:lvl3pPr>
            <a:lvl4pPr marL="1828480" indent="0" algn="l" rtl="0">
              <a:buNone/>
              <a:defRPr sz="2700"/>
            </a:lvl4pPr>
            <a:lvl5pPr marL="2437973" indent="0" algn="l" rtl="0">
              <a:buNone/>
              <a:defRPr sz="2700"/>
            </a:lvl5pPr>
            <a:lvl6pPr marL="3047467" indent="0" algn="l" rtl="0">
              <a:buNone/>
              <a:defRPr sz="2700"/>
            </a:lvl6pPr>
            <a:lvl7pPr marL="3656960" indent="0" algn="l" rtl="0">
              <a:buNone/>
              <a:defRPr sz="2700"/>
            </a:lvl7pPr>
            <a:lvl8pPr marL="4266453" indent="0" algn="l" rtl="0">
              <a:buNone/>
              <a:defRPr sz="2700"/>
            </a:lvl8pPr>
            <a:lvl9pPr marL="4875947" indent="0" algn="l" rtl="0">
              <a:buNone/>
              <a:defRPr sz="2700"/>
            </a:lvl9pPr>
          </a:lstStyle>
          <a:p>
            <a:pPr rtl="0"/>
            <a:r>
              <a:rPr lang="fr-FR"/>
              <a:t>Cliquez sur l'icône pour ajouter une image</a:t>
            </a:r>
            <a:endParaRPr lang="fr-FR" dirty="0"/>
          </a:p>
        </p:txBody>
      </p:sp>
      <p:sp>
        <p:nvSpPr>
          <p:cNvPr id="5" name="Espace réservé de la date 4"/>
          <p:cNvSpPr>
            <a:spLocks noGrp="1"/>
          </p:cNvSpPr>
          <p:nvPr>
            <p:ph type="dt" sz="half" idx="10"/>
          </p:nvPr>
        </p:nvSpPr>
        <p:spPr/>
        <p:txBody>
          <a:bodyPr rtlCol="0"/>
          <a:lstStyle>
            <a:lvl1pPr>
              <a:defRPr/>
            </a:lvl1pPr>
          </a:lstStyle>
          <a:p>
            <a:fld id="{6F7BC923-82FA-41E3-BF4E-E946B22CD3AC}" type="datetime1">
              <a:rPr lang="fr-FR" smtClean="0"/>
              <a:pPr/>
              <a:t>01/12/2023</a:t>
            </a:fld>
            <a:endParaRPr lang="fr-FR" dirty="0"/>
          </a:p>
        </p:txBody>
      </p:sp>
      <p:sp>
        <p:nvSpPr>
          <p:cNvPr id="6" name="Espace réservé du pied de page 5"/>
          <p:cNvSpPr>
            <a:spLocks noGrp="1"/>
          </p:cNvSpPr>
          <p:nvPr>
            <p:ph type="ftr" sz="quarter" idx="11"/>
          </p:nvPr>
        </p:nvSpPr>
        <p:spPr/>
        <p:txBody>
          <a:bodyPr rtlCol="0"/>
          <a:lstStyle/>
          <a:p>
            <a:pPr rtl="0"/>
            <a:endParaRPr lang="fr-FR" dirty="0"/>
          </a:p>
        </p:txBody>
      </p:sp>
      <p:sp>
        <p:nvSpPr>
          <p:cNvPr id="7" name="Espace réservé du numéro de diapositive 6"/>
          <p:cNvSpPr>
            <a:spLocks noGrp="1"/>
          </p:cNvSpPr>
          <p:nvPr>
            <p:ph type="sldNum" sz="quarter" idx="12"/>
          </p:nvPr>
        </p:nvSpPr>
        <p:spPr/>
        <p:txBody>
          <a:bodyPr rtlCol="0"/>
          <a:lstStyle/>
          <a:p>
            <a:pPr algn="r"/>
            <a:fld id="{C014DD1E-5D91-48A3-AD6D-45FBA980D106}" type="slidenum">
              <a:rPr lang="fr-FR" smtClean="0"/>
              <a:pPr algn="r"/>
              <a:t>‹N°›</a:t>
            </a:fld>
            <a:endParaRPr lang="fr-FR" dirty="0"/>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ignes de gauche"/>
          <p:cNvGrpSpPr/>
          <p:nvPr/>
        </p:nvGrpSpPr>
        <p:grpSpPr>
          <a:xfrm>
            <a:off x="-15870" y="-3174"/>
            <a:ext cx="819993" cy="5229225"/>
            <a:chOff x="-11906" y="-2381"/>
            <a:chExt cx="615155" cy="3921919"/>
          </a:xfrm>
        </p:grpSpPr>
        <p:sp>
          <p:nvSpPr>
            <p:cNvPr id="10" name="Forme libre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1" name="Forme libre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4" name="Forme libre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grpSp>
      <p:sp>
        <p:nvSpPr>
          <p:cNvPr id="2" name="Espace réservé du titre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pPr rtl="0"/>
            <a:r>
              <a:rPr lang="fr-FR" dirty="0"/>
              <a:t>Modifiez le style du titre</a:t>
            </a:r>
          </a:p>
        </p:txBody>
      </p:sp>
      <p:sp>
        <p:nvSpPr>
          <p:cNvPr id="3" name="Espace réservé du texte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rtl="0"/>
            <a:r>
              <a:rPr lang="fr-FR" dirty="0"/>
              <a:t>Modifiez les styles du texte du masque</a:t>
            </a:r>
          </a:p>
          <a:p>
            <a:pPr lvl="1" rtl="0"/>
            <a:r>
              <a:rPr lang="fr-FR" dirty="0"/>
              <a:t>Deuxième niveau</a:t>
            </a:r>
          </a:p>
          <a:p>
            <a:pPr lvl="2" rtl="0"/>
            <a:r>
              <a:rPr lang="fr-FR" dirty="0"/>
              <a:t>Troisième niveau</a:t>
            </a:r>
          </a:p>
          <a:p>
            <a:pPr lvl="3" rtl="0"/>
            <a:r>
              <a:rPr lang="fr-FR" dirty="0"/>
              <a:t>Quatrième niveau</a:t>
            </a:r>
          </a:p>
          <a:p>
            <a:pPr lvl="4" rtl="0"/>
            <a:r>
              <a:rPr lang="fr-FR" dirty="0"/>
              <a:t>Cinquième niveau</a:t>
            </a:r>
          </a:p>
        </p:txBody>
      </p:sp>
      <p:sp>
        <p:nvSpPr>
          <p:cNvPr id="4" name="Espace réservé de la date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rtl="0">
              <a:defRPr sz="1200">
                <a:solidFill>
                  <a:schemeClr val="tx1">
                    <a:tint val="75000"/>
                  </a:schemeClr>
                </a:solidFill>
              </a:defRPr>
            </a:lvl1pPr>
          </a:lstStyle>
          <a:p>
            <a:fld id="{64A97F8E-A89E-4ECD-B8CE-87968877804C}" type="datetime1">
              <a:rPr lang="fr-FR" smtClean="0"/>
              <a:pPr/>
              <a:t>01/12/2023</a:t>
            </a:fld>
            <a:endParaRPr lang="fr-FR" dirty="0"/>
          </a:p>
        </p:txBody>
      </p:sp>
      <p:sp>
        <p:nvSpPr>
          <p:cNvPr id="5" name="Espace réservé du pied de page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rtl="0">
              <a:defRPr sz="1200">
                <a:solidFill>
                  <a:schemeClr val="tx1">
                    <a:tint val="75000"/>
                  </a:schemeClr>
                </a:solidFill>
              </a:defRPr>
            </a:lvl1pPr>
          </a:lstStyle>
          <a:p>
            <a:pPr rtl="0"/>
            <a:endParaRPr lang="fr-FR" dirty="0"/>
          </a:p>
        </p:txBody>
      </p:sp>
      <p:sp>
        <p:nvSpPr>
          <p:cNvPr id="6" name="Espace réservé du numéro de diapositive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l" rtl="0">
              <a:defRPr sz="1200">
                <a:solidFill>
                  <a:schemeClr val="tx1">
                    <a:tint val="75000"/>
                  </a:schemeClr>
                </a:solidFill>
              </a:defRPr>
            </a:lvl1pPr>
          </a:lstStyle>
          <a:p>
            <a:pPr algn="r"/>
            <a:fld id="{C014DD1E-5D91-48A3-AD6D-45FBA980D106}" type="slidenum">
              <a:rPr lang="fr-FR" smtClean="0"/>
              <a:pPr algn="r"/>
              <a:t>‹N°›</a:t>
            </a:fld>
            <a:endParaRPr lang="fr-F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rtlCol="0"/>
          <a:lstStyle/>
          <a:p>
            <a:pPr rtl="0"/>
            <a:r>
              <a:rPr lang="fr-FR" dirty="0"/>
              <a:t>TP 4: Développement d’ IHM avec </a:t>
            </a:r>
            <a:r>
              <a:rPr lang="fr-FR" dirty="0" err="1"/>
              <a:t>JavaFX</a:t>
            </a:r>
            <a:endParaRPr lang="fr-FR" dirty="0"/>
          </a:p>
        </p:txBody>
      </p:sp>
      <p:sp>
        <p:nvSpPr>
          <p:cNvPr id="5" name="Sous-titre 4"/>
          <p:cNvSpPr>
            <a:spLocks noGrp="1"/>
          </p:cNvSpPr>
          <p:nvPr>
            <p:ph type="subTitle" idx="1"/>
          </p:nvPr>
        </p:nvSpPr>
        <p:spPr>
          <a:xfrm>
            <a:off x="6886500" y="3212976"/>
            <a:ext cx="8735325" cy="1752600"/>
          </a:xfrm>
        </p:spPr>
        <p:txBody>
          <a:bodyPr rtlCol="0">
            <a:normAutofit fontScale="25000" lnSpcReduction="20000"/>
          </a:bodyPr>
          <a:lstStyle/>
          <a:p>
            <a:pPr>
              <a:lnSpc>
                <a:spcPct val="170000"/>
              </a:lnSpc>
            </a:pPr>
            <a:r>
              <a:rPr lang="fr-FR" sz="6400" b="1" u="sng" dirty="0">
                <a:effectLst>
                  <a:outerShdw blurRad="50800" dist="101600" dir="9900000" algn="ctr" rotWithShape="0">
                    <a:schemeClr val="bg1">
                      <a:alpha val="43000"/>
                    </a:schemeClr>
                  </a:outerShdw>
                </a:effectLst>
                <a:latin typeface="Times New Roman" panose="02020603050405020304" pitchFamily="18" charset="0"/>
                <a:ea typeface="Calibri" panose="020F0502020204030204" pitchFamily="34" charset="0"/>
                <a:cs typeface="Times New Roman" panose="02020603050405020304" pitchFamily="18" charset="0"/>
              </a:rPr>
              <a:t>Elaboré par :</a:t>
            </a:r>
            <a:endParaRPr lang="fr-FR" sz="6400" dirty="0">
              <a:effectLst>
                <a:outerShdw blurRad="50800" dist="101600" dir="9900000" algn="ctr" rotWithShape="0">
                  <a:schemeClr val="bg1">
                    <a:alpha val="43000"/>
                  </a:schemeClr>
                </a:outerShdw>
              </a:effectLst>
              <a:latin typeface="Times New Roman" panose="02020603050405020304" pitchFamily="18" charset="0"/>
              <a:ea typeface="Calibri" panose="020F0502020204030204" pitchFamily="34" charset="0"/>
              <a:cs typeface="Arial" panose="020B0604020202020204" pitchFamily="34" charset="0"/>
            </a:endParaRPr>
          </a:p>
          <a:p>
            <a:pPr rtl="0">
              <a:lnSpc>
                <a:spcPct val="170000"/>
              </a:lnSpc>
            </a:pPr>
            <a:r>
              <a:rPr lang="fr-FR" sz="6400" dirty="0">
                <a:solidFill>
                  <a:schemeClr val="tx1"/>
                </a:solidFill>
              </a:rPr>
              <a:t>Belgacem </a:t>
            </a:r>
            <a:r>
              <a:rPr lang="fr-FR" sz="6400" dirty="0" err="1">
                <a:solidFill>
                  <a:schemeClr val="tx1"/>
                </a:solidFill>
              </a:rPr>
              <a:t>meroua</a:t>
            </a:r>
            <a:r>
              <a:rPr lang="fr-FR" sz="6400" dirty="0">
                <a:solidFill>
                  <a:schemeClr val="tx1"/>
                </a:solidFill>
              </a:rPr>
              <a:t> </a:t>
            </a:r>
          </a:p>
          <a:p>
            <a:pPr rtl="0">
              <a:lnSpc>
                <a:spcPct val="170000"/>
              </a:lnSpc>
            </a:pPr>
            <a:r>
              <a:rPr lang="fr-FR" sz="6400" dirty="0" err="1">
                <a:solidFill>
                  <a:schemeClr val="tx1"/>
                </a:solidFill>
              </a:rPr>
              <a:t>GEtOuche</a:t>
            </a:r>
            <a:r>
              <a:rPr lang="fr-FR" sz="6400" dirty="0">
                <a:solidFill>
                  <a:schemeClr val="tx1"/>
                </a:solidFill>
              </a:rPr>
              <a:t> </a:t>
            </a:r>
            <a:r>
              <a:rPr lang="fr-FR" sz="6400" dirty="0" err="1">
                <a:solidFill>
                  <a:schemeClr val="tx1"/>
                </a:solidFill>
              </a:rPr>
              <a:t>sara</a:t>
            </a:r>
            <a:endParaRPr lang="fr-FR" sz="6400" dirty="0">
              <a:solidFill>
                <a:schemeClr val="tx1"/>
              </a:solidFill>
            </a:endParaRPr>
          </a:p>
          <a:p>
            <a:pPr rtl="0">
              <a:lnSpc>
                <a:spcPct val="170000"/>
              </a:lnSpc>
            </a:pPr>
            <a:r>
              <a:rPr lang="fr-FR" sz="6400" dirty="0" err="1">
                <a:solidFill>
                  <a:schemeClr val="tx1"/>
                </a:solidFill>
              </a:rPr>
              <a:t>REkla</a:t>
            </a:r>
            <a:r>
              <a:rPr lang="fr-FR" sz="6400" dirty="0">
                <a:solidFill>
                  <a:schemeClr val="tx1"/>
                </a:solidFill>
              </a:rPr>
              <a:t> </a:t>
            </a:r>
            <a:r>
              <a:rPr lang="fr-FR" sz="6400" dirty="0" err="1">
                <a:solidFill>
                  <a:schemeClr val="tx1"/>
                </a:solidFill>
              </a:rPr>
              <a:t>nihad</a:t>
            </a:r>
            <a:r>
              <a:rPr lang="fr-FR" sz="6400" dirty="0">
                <a:solidFill>
                  <a:schemeClr val="tx1"/>
                </a:solidFill>
              </a:rPr>
              <a:t> </a:t>
            </a:r>
          </a:p>
          <a:p>
            <a:pPr rtl="0">
              <a:lnSpc>
                <a:spcPct val="170000"/>
              </a:lnSpc>
            </a:pPr>
            <a:r>
              <a:rPr lang="fr-FR" sz="6400" dirty="0">
                <a:solidFill>
                  <a:schemeClr val="tx1"/>
                </a:solidFill>
              </a:rPr>
              <a:t>TABOUCHE MERIEM SAFA</a:t>
            </a:r>
          </a:p>
          <a:p>
            <a:pPr rtl="0">
              <a:lnSpc>
                <a:spcPct val="170000"/>
              </a:lnSpc>
            </a:pPr>
            <a:r>
              <a:rPr lang="fr-FR" sz="6400" dirty="0">
                <a:solidFill>
                  <a:schemeClr val="tx1"/>
                </a:solidFill>
              </a:rPr>
              <a:t>TALHAOUI IKRAM</a:t>
            </a:r>
          </a:p>
          <a:p>
            <a:pPr>
              <a:lnSpc>
                <a:spcPct val="170000"/>
              </a:lnSpc>
            </a:pPr>
            <a:r>
              <a:rPr lang="fr-FR" sz="6400" dirty="0" err="1">
                <a:solidFill>
                  <a:schemeClr val="tx1"/>
                </a:solidFill>
              </a:rPr>
              <a:t>Zouaoui</a:t>
            </a:r>
            <a:r>
              <a:rPr lang="fr-FR" sz="6400" dirty="0">
                <a:solidFill>
                  <a:schemeClr val="tx1"/>
                </a:solidFill>
              </a:rPr>
              <a:t> </a:t>
            </a:r>
            <a:r>
              <a:rPr lang="fr-FR" sz="6400" dirty="0" err="1">
                <a:solidFill>
                  <a:schemeClr val="tx1"/>
                </a:solidFill>
              </a:rPr>
              <a:t>khoUloud</a:t>
            </a:r>
            <a:r>
              <a:rPr lang="fr-FR" sz="6400" dirty="0">
                <a:solidFill>
                  <a:schemeClr val="tx1"/>
                </a:solidFill>
              </a:rPr>
              <a:t> </a:t>
            </a:r>
          </a:p>
          <a:p>
            <a:pPr rtl="0"/>
            <a:endParaRPr lang="fr-FR" dirty="0">
              <a:solidFill>
                <a:schemeClr val="tx1"/>
              </a:solidFill>
            </a:endParaRPr>
          </a:p>
        </p:txBody>
      </p:sp>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barn(inVertical)">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barn(inVertical)">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barn(inVertical)">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barn(inVertical)">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barn(inVertical)">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barn(inVertical)">
                                      <p:cBhvr>
                                        <p:cTn id="37" dur="500"/>
                                        <p:tgtEl>
                                          <p:spTgt spid="5">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5">
                                            <p:txEl>
                                              <p:pRg st="6" end="6"/>
                                            </p:txEl>
                                          </p:spTgt>
                                        </p:tgtEl>
                                        <p:attrNameLst>
                                          <p:attrName>style.visibility</p:attrName>
                                        </p:attrNameLst>
                                      </p:cBhvr>
                                      <p:to>
                                        <p:strVal val="visible"/>
                                      </p:to>
                                    </p:set>
                                    <p:animEffect transition="in" filter="barn(inVertical)">
                                      <p:cBhvr>
                                        <p:cTn id="4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B9B8263E-EFE6-88A2-8E3E-D225A0148194}"/>
              </a:ext>
            </a:extLst>
          </p:cNvPr>
          <p:cNvSpPr txBox="1"/>
          <p:nvPr/>
        </p:nvSpPr>
        <p:spPr>
          <a:xfrm>
            <a:off x="837828" y="-11385"/>
            <a:ext cx="11809312" cy="7017306"/>
          </a:xfrm>
          <a:prstGeom prst="rect">
            <a:avLst/>
          </a:prstGeom>
          <a:noFill/>
        </p:spPr>
        <p:txBody>
          <a:bodyPr wrap="square">
            <a:spAutoFit/>
          </a:bodyPr>
          <a:lstStyle/>
          <a:p>
            <a:r>
              <a:rPr lang="en-US" sz="1800" dirty="0">
                <a:latin typeface="Calibri" panose="020F0502020204030204" pitchFamily="34" charset="0"/>
              </a:rPr>
              <a:t>public void start(Stage </a:t>
            </a:r>
            <a:r>
              <a:rPr lang="en-US" sz="1800" dirty="0" err="1">
                <a:latin typeface="Calibri" panose="020F0502020204030204" pitchFamily="34" charset="0"/>
              </a:rPr>
              <a:t>primaryStage</a:t>
            </a:r>
            <a:r>
              <a:rPr lang="en-US" sz="1800" dirty="0">
                <a:latin typeface="Calibri" panose="020F0502020204030204" pitchFamily="34" charset="0"/>
              </a:rPr>
              <a:t>) {</a:t>
            </a:r>
          </a:p>
          <a:p>
            <a:r>
              <a:rPr lang="fr-FR" sz="1800" dirty="0">
                <a:latin typeface="Calibri" panose="020F0502020204030204" pitchFamily="34" charset="0"/>
              </a:rPr>
              <a:t>      </a:t>
            </a:r>
            <a:r>
              <a:rPr lang="fr-FR" sz="1800" dirty="0">
                <a:solidFill>
                  <a:schemeClr val="accent1"/>
                </a:solidFill>
                <a:latin typeface="Calibri" panose="020F0502020204030204" pitchFamily="34" charset="0"/>
              </a:rPr>
              <a:t>// titre à la </a:t>
            </a:r>
            <a:r>
              <a:rPr lang="fr-FR" sz="1800" dirty="0" err="1">
                <a:solidFill>
                  <a:schemeClr val="accent1"/>
                </a:solidFill>
                <a:latin typeface="Calibri" panose="020F0502020204030204" pitchFamily="34" charset="0"/>
              </a:rPr>
              <a:t>fenetre</a:t>
            </a:r>
            <a:endParaRPr lang="fr-FR" sz="1800" dirty="0">
              <a:solidFill>
                <a:schemeClr val="accent1"/>
              </a:solidFill>
              <a:latin typeface="Calibri" panose="020F0502020204030204" pitchFamily="34" charset="0"/>
            </a:endParaRPr>
          </a:p>
          <a:p>
            <a:r>
              <a:rPr lang="fr-FR" sz="1800" dirty="0">
                <a:latin typeface="Calibri" panose="020F0502020204030204" pitchFamily="34" charset="0"/>
              </a:rPr>
              <a:t>        </a:t>
            </a:r>
            <a:r>
              <a:rPr lang="fr-FR" sz="1800" dirty="0" err="1">
                <a:latin typeface="Calibri" panose="020F0502020204030204" pitchFamily="34" charset="0"/>
              </a:rPr>
              <a:t>primaryStage.setTitle</a:t>
            </a:r>
            <a:r>
              <a:rPr lang="fr-FR" sz="1800" dirty="0">
                <a:latin typeface="Calibri" panose="020F0502020204030204" pitchFamily="34" charset="0"/>
              </a:rPr>
              <a:t>("Jeu de Devinette");</a:t>
            </a:r>
          </a:p>
          <a:p>
            <a:endParaRPr lang="fr" sz="1800" dirty="0">
              <a:latin typeface="Calibri" panose="020F0502020204030204" pitchFamily="34" charset="0"/>
            </a:endParaRPr>
          </a:p>
          <a:p>
            <a:r>
              <a:rPr lang="fr-FR" sz="1800" dirty="0">
                <a:solidFill>
                  <a:schemeClr val="accent1"/>
                </a:solidFill>
                <a:latin typeface="Calibri" panose="020F0502020204030204" pitchFamily="34" charset="0"/>
              </a:rPr>
              <a:t>        // Génération du nombre aléatoire à deviner on appelons la bib </a:t>
            </a:r>
            <a:r>
              <a:rPr lang="fr-FR" sz="1800" dirty="0" err="1">
                <a:solidFill>
                  <a:schemeClr val="accent1"/>
                </a:solidFill>
                <a:latin typeface="Calibri" panose="020F0502020204030204" pitchFamily="34" charset="0"/>
              </a:rPr>
              <a:t>java.util.Random</a:t>
            </a:r>
            <a:endParaRPr lang="fr-FR" sz="1800" dirty="0">
              <a:solidFill>
                <a:schemeClr val="accent1"/>
              </a:solidFill>
              <a:latin typeface="Calibri" panose="020F0502020204030204" pitchFamily="34" charset="0"/>
            </a:endParaRPr>
          </a:p>
          <a:p>
            <a:r>
              <a:rPr lang="fr-FR" sz="1800" dirty="0">
                <a:solidFill>
                  <a:schemeClr val="accent1"/>
                </a:solidFill>
                <a:latin typeface="Calibri" panose="020F0502020204030204" pitchFamily="34" charset="0"/>
              </a:rPr>
              <a:t>        // </a:t>
            </a:r>
            <a:r>
              <a:rPr lang="fr-FR" sz="1800" dirty="0" err="1">
                <a:solidFill>
                  <a:schemeClr val="accent1"/>
                </a:solidFill>
                <a:latin typeface="Calibri" panose="020F0502020204030204" pitchFamily="34" charset="0"/>
              </a:rPr>
              <a:t>creation</a:t>
            </a:r>
            <a:r>
              <a:rPr lang="fr-FR" sz="1800" dirty="0">
                <a:solidFill>
                  <a:schemeClr val="accent1"/>
                </a:solidFill>
                <a:latin typeface="Calibri" panose="020F0502020204030204" pitchFamily="34" charset="0"/>
              </a:rPr>
              <a:t> instance de class </a:t>
            </a:r>
            <a:r>
              <a:rPr lang="fr-FR" sz="1800" dirty="0" err="1">
                <a:solidFill>
                  <a:schemeClr val="accent1"/>
                </a:solidFill>
                <a:latin typeface="Calibri" panose="020F0502020204030204" pitchFamily="34" charset="0"/>
              </a:rPr>
              <a:t>Random</a:t>
            </a:r>
            <a:endParaRPr lang="fr-FR" sz="1800" dirty="0">
              <a:solidFill>
                <a:schemeClr val="accent1"/>
              </a:solidFill>
              <a:latin typeface="Calibri" panose="020F0502020204030204" pitchFamily="34" charset="0"/>
            </a:endParaRPr>
          </a:p>
          <a:p>
            <a:r>
              <a:rPr lang="fr-FR" sz="1800" dirty="0">
                <a:latin typeface="Calibri" panose="020F0502020204030204" pitchFamily="34" charset="0"/>
              </a:rPr>
              <a:t>        </a:t>
            </a:r>
            <a:r>
              <a:rPr lang="fr-FR" sz="1800" dirty="0" err="1">
                <a:latin typeface="Calibri" panose="020F0502020204030204" pitchFamily="34" charset="0"/>
              </a:rPr>
              <a:t>Random</a:t>
            </a:r>
            <a:r>
              <a:rPr lang="fr-FR" sz="1800" dirty="0">
                <a:latin typeface="Calibri" panose="020F0502020204030204" pitchFamily="34" charset="0"/>
              </a:rPr>
              <a:t> </a:t>
            </a:r>
            <a:r>
              <a:rPr lang="fr-FR" sz="1800" dirty="0" err="1">
                <a:latin typeface="Calibri" panose="020F0502020204030204" pitchFamily="34" charset="0"/>
              </a:rPr>
              <a:t>random</a:t>
            </a:r>
            <a:r>
              <a:rPr lang="fr-FR" sz="1800" dirty="0">
                <a:latin typeface="Calibri" panose="020F0502020204030204" pitchFamily="34" charset="0"/>
              </a:rPr>
              <a:t> = new </a:t>
            </a:r>
            <a:r>
              <a:rPr lang="fr-FR" sz="1800" dirty="0" err="1">
                <a:latin typeface="Calibri" panose="020F0502020204030204" pitchFamily="34" charset="0"/>
              </a:rPr>
              <a:t>Random</a:t>
            </a:r>
            <a:r>
              <a:rPr lang="fr-FR" sz="1800" dirty="0">
                <a:latin typeface="Calibri" panose="020F0502020204030204" pitchFamily="34" charset="0"/>
              </a:rPr>
              <a:t>();</a:t>
            </a:r>
          </a:p>
          <a:p>
            <a:r>
              <a:rPr lang="fr-FR" sz="1800" dirty="0">
                <a:latin typeface="Calibri" panose="020F0502020204030204" pitchFamily="34" charset="0"/>
              </a:rPr>
              <a:t>        </a:t>
            </a:r>
            <a:r>
              <a:rPr lang="fr-FR" sz="1800" dirty="0" err="1">
                <a:latin typeface="Calibri" panose="020F0502020204030204" pitchFamily="34" charset="0"/>
              </a:rPr>
              <a:t>int</a:t>
            </a:r>
            <a:r>
              <a:rPr lang="fr-FR" sz="1800" dirty="0">
                <a:latin typeface="Calibri" panose="020F0502020204030204" pitchFamily="34" charset="0"/>
              </a:rPr>
              <a:t> </a:t>
            </a:r>
            <a:r>
              <a:rPr lang="fr-FR" sz="1800" dirty="0" err="1">
                <a:latin typeface="Calibri" panose="020F0502020204030204" pitchFamily="34" charset="0"/>
              </a:rPr>
              <a:t>nombreADeviner</a:t>
            </a:r>
            <a:r>
              <a:rPr lang="fr-FR" sz="1800" dirty="0">
                <a:latin typeface="Calibri" panose="020F0502020204030204" pitchFamily="34" charset="0"/>
              </a:rPr>
              <a:t> = </a:t>
            </a:r>
            <a:r>
              <a:rPr lang="fr-FR" sz="1800" dirty="0" err="1">
                <a:latin typeface="Calibri" panose="020F0502020204030204" pitchFamily="34" charset="0"/>
              </a:rPr>
              <a:t>random.nextInt</a:t>
            </a:r>
            <a:r>
              <a:rPr lang="fr-FR" sz="1800" dirty="0">
                <a:latin typeface="Calibri" panose="020F0502020204030204" pitchFamily="34" charset="0"/>
              </a:rPr>
              <a:t>(101);</a:t>
            </a:r>
          </a:p>
          <a:p>
            <a:endParaRPr lang="fr" sz="1800" dirty="0">
              <a:latin typeface="Calibri" panose="020F0502020204030204" pitchFamily="34" charset="0"/>
            </a:endParaRPr>
          </a:p>
          <a:p>
            <a:r>
              <a:rPr lang="fr-FR" sz="1800" dirty="0">
                <a:solidFill>
                  <a:schemeClr val="accent1"/>
                </a:solidFill>
                <a:latin typeface="Calibri" panose="020F0502020204030204" pitchFamily="34" charset="0"/>
              </a:rPr>
              <a:t>        // Initialisation des éléments graphiques</a:t>
            </a:r>
          </a:p>
          <a:p>
            <a:r>
              <a:rPr lang="fr-FR" sz="1800" dirty="0">
                <a:latin typeface="Calibri" panose="020F0502020204030204" pitchFamily="34" charset="0"/>
              </a:rPr>
              <a:t>         </a:t>
            </a:r>
            <a:r>
              <a:rPr lang="fr-FR" sz="1800" dirty="0" err="1">
                <a:latin typeface="Calibri" panose="020F0502020204030204" pitchFamily="34" charset="0"/>
              </a:rPr>
              <a:t>labelInstruction</a:t>
            </a:r>
            <a:r>
              <a:rPr lang="fr-FR" sz="1800" dirty="0">
                <a:latin typeface="Calibri" panose="020F0502020204030204" pitchFamily="34" charset="0"/>
              </a:rPr>
              <a:t> = new Label("Devinez le nombre entre 0 et 100:");</a:t>
            </a:r>
          </a:p>
          <a:p>
            <a:r>
              <a:rPr lang="fr-FR" sz="1800" dirty="0">
                <a:latin typeface="Calibri" panose="020F0502020204030204" pitchFamily="34" charset="0"/>
              </a:rPr>
              <a:t>         </a:t>
            </a:r>
            <a:r>
              <a:rPr lang="fr-FR" sz="1800" dirty="0" err="1">
                <a:latin typeface="Calibri" panose="020F0502020204030204" pitchFamily="34" charset="0"/>
              </a:rPr>
              <a:t>textFieldNombre</a:t>
            </a:r>
            <a:r>
              <a:rPr lang="fr-FR" sz="1800" dirty="0">
                <a:latin typeface="Calibri" panose="020F0502020204030204" pitchFamily="34" charset="0"/>
              </a:rPr>
              <a:t> = new </a:t>
            </a:r>
            <a:r>
              <a:rPr lang="fr-FR" sz="1800" dirty="0" err="1">
                <a:latin typeface="Calibri" panose="020F0502020204030204" pitchFamily="34" charset="0"/>
              </a:rPr>
              <a:t>TextField</a:t>
            </a:r>
            <a:r>
              <a:rPr lang="fr-FR" sz="1800" dirty="0">
                <a:latin typeface="Calibri" panose="020F0502020204030204" pitchFamily="34" charset="0"/>
              </a:rPr>
              <a:t>();</a:t>
            </a:r>
          </a:p>
          <a:p>
            <a:r>
              <a:rPr lang="fr-FR" sz="1800" dirty="0">
                <a:latin typeface="Calibri" panose="020F0502020204030204" pitchFamily="34" charset="0"/>
              </a:rPr>
              <a:t>         </a:t>
            </a:r>
            <a:r>
              <a:rPr lang="fr-FR" sz="1800" dirty="0" err="1">
                <a:latin typeface="Calibri" panose="020F0502020204030204" pitchFamily="34" charset="0"/>
              </a:rPr>
              <a:t>boutonDeviner</a:t>
            </a:r>
            <a:r>
              <a:rPr lang="fr-FR" sz="1800" dirty="0">
                <a:latin typeface="Calibri" panose="020F0502020204030204" pitchFamily="34" charset="0"/>
              </a:rPr>
              <a:t> = new Button("Deviner");</a:t>
            </a:r>
          </a:p>
          <a:p>
            <a:r>
              <a:rPr lang="fr-FR" sz="1800" dirty="0">
                <a:latin typeface="Calibri" panose="020F0502020204030204" pitchFamily="34" charset="0"/>
              </a:rPr>
              <a:t>         </a:t>
            </a:r>
            <a:r>
              <a:rPr lang="fr-FR" sz="1800" dirty="0" err="1">
                <a:latin typeface="Calibri" panose="020F0502020204030204" pitchFamily="34" charset="0"/>
              </a:rPr>
              <a:t>labelResultat</a:t>
            </a:r>
            <a:r>
              <a:rPr lang="fr-FR" sz="1800" dirty="0">
                <a:latin typeface="Calibri" panose="020F0502020204030204" pitchFamily="34" charset="0"/>
              </a:rPr>
              <a:t> = new Label("");</a:t>
            </a:r>
          </a:p>
          <a:p>
            <a:endParaRPr lang="fr" sz="1800" dirty="0">
              <a:latin typeface="Calibri" panose="020F0502020204030204" pitchFamily="34" charset="0"/>
            </a:endParaRPr>
          </a:p>
          <a:p>
            <a:r>
              <a:rPr lang="fr-FR" sz="1800" dirty="0">
                <a:latin typeface="Calibri" panose="020F0502020204030204" pitchFamily="34" charset="0"/>
              </a:rPr>
              <a:t>        </a:t>
            </a:r>
            <a:r>
              <a:rPr lang="fr-FR" sz="1800" dirty="0">
                <a:solidFill>
                  <a:schemeClr val="accent1"/>
                </a:solidFill>
                <a:latin typeface="Calibri" panose="020F0502020204030204" pitchFamily="34" charset="0"/>
              </a:rPr>
              <a:t>// Configuration du gestionnaire d'événements pour le bouton Deviner</a:t>
            </a:r>
          </a:p>
          <a:p>
            <a:r>
              <a:rPr lang="fr-FR" sz="1800" dirty="0">
                <a:solidFill>
                  <a:schemeClr val="accent1"/>
                </a:solidFill>
                <a:latin typeface="Calibri" panose="020F0502020204030204" pitchFamily="34" charset="0"/>
              </a:rPr>
              <a:t>        //exécuté lorsque le bouton est pressé (clic)</a:t>
            </a:r>
          </a:p>
          <a:p>
            <a:r>
              <a:rPr lang="fr-FR" sz="1800" dirty="0">
                <a:solidFill>
                  <a:schemeClr val="accent1"/>
                </a:solidFill>
                <a:latin typeface="Calibri" panose="020F0502020204030204" pitchFamily="34" charset="0"/>
              </a:rPr>
              <a:t>        // </a:t>
            </a:r>
            <a:r>
              <a:rPr lang="fr-FR" sz="1800" dirty="0" err="1">
                <a:solidFill>
                  <a:schemeClr val="accent1"/>
                </a:solidFill>
                <a:latin typeface="Calibri" panose="020F0502020204030204" pitchFamily="34" charset="0"/>
              </a:rPr>
              <a:t>boutonDeviner.setOnAction</a:t>
            </a:r>
            <a:r>
              <a:rPr lang="fr-FR" sz="1800" dirty="0">
                <a:solidFill>
                  <a:schemeClr val="accent1"/>
                </a:solidFill>
                <a:latin typeface="Calibri" panose="020F0502020204030204" pitchFamily="34" charset="0"/>
              </a:rPr>
              <a:t> () : </a:t>
            </a:r>
            <a:r>
              <a:rPr lang="fr-FR" sz="1800" dirty="0" err="1">
                <a:solidFill>
                  <a:schemeClr val="accent1"/>
                </a:solidFill>
                <a:latin typeface="Calibri" panose="020F0502020204030204" pitchFamily="34" charset="0"/>
              </a:rPr>
              <a:t>definir</a:t>
            </a:r>
            <a:r>
              <a:rPr lang="fr-FR" sz="1800" dirty="0">
                <a:solidFill>
                  <a:schemeClr val="accent1"/>
                </a:solidFill>
                <a:latin typeface="Calibri" panose="020F0502020204030204" pitchFamily="34" charset="0"/>
              </a:rPr>
              <a:t> une action (un événement) qui se produit lorsque le bouton est pressé</a:t>
            </a:r>
          </a:p>
          <a:p>
            <a:r>
              <a:rPr lang="en-US" sz="1800" dirty="0">
                <a:latin typeface="Calibri" panose="020F0502020204030204" pitchFamily="34" charset="0"/>
              </a:rPr>
              <a:t>        </a:t>
            </a:r>
            <a:r>
              <a:rPr lang="en-US" sz="1800" dirty="0" err="1">
                <a:latin typeface="Calibri" panose="020F0502020204030204" pitchFamily="34" charset="0"/>
              </a:rPr>
              <a:t>boutonDeviner.setOnAction</a:t>
            </a:r>
            <a:r>
              <a:rPr lang="en-US" sz="1800" dirty="0">
                <a:latin typeface="Calibri" panose="020F0502020204030204" pitchFamily="34" charset="0"/>
              </a:rPr>
              <a:t>(new </a:t>
            </a:r>
            <a:r>
              <a:rPr lang="en-US" sz="1800" dirty="0" err="1">
                <a:latin typeface="Calibri" panose="020F0502020204030204" pitchFamily="34" charset="0"/>
              </a:rPr>
              <a:t>EventHandler</a:t>
            </a:r>
            <a:r>
              <a:rPr lang="en-US" sz="1800" dirty="0">
                <a:latin typeface="Calibri" panose="020F0502020204030204" pitchFamily="34" charset="0"/>
              </a:rPr>
              <a:t>&lt;</a:t>
            </a:r>
            <a:r>
              <a:rPr lang="en-US" sz="1800" dirty="0" err="1">
                <a:latin typeface="Calibri" panose="020F0502020204030204" pitchFamily="34" charset="0"/>
              </a:rPr>
              <a:t>ActionEvent</a:t>
            </a:r>
            <a:r>
              <a:rPr lang="en-US" sz="1800" dirty="0">
                <a:latin typeface="Calibri" panose="020F0502020204030204" pitchFamily="34" charset="0"/>
              </a:rPr>
              <a:t>&gt;() {</a:t>
            </a:r>
          </a:p>
          <a:p>
            <a:r>
              <a:rPr lang="fr-FR" sz="1800" dirty="0">
                <a:solidFill>
                  <a:schemeClr val="accent1"/>
                </a:solidFill>
                <a:latin typeface="Calibri" panose="020F0502020204030204" pitchFamily="34" charset="0"/>
              </a:rPr>
              <a:t>// C'est la méthode </a:t>
            </a:r>
            <a:r>
              <a:rPr lang="fr-FR" sz="1800" dirty="0" err="1">
                <a:solidFill>
                  <a:schemeClr val="accent1"/>
                </a:solidFill>
                <a:latin typeface="Calibri" panose="020F0502020204030204" pitchFamily="34" charset="0"/>
              </a:rPr>
              <a:t>handle</a:t>
            </a:r>
            <a:r>
              <a:rPr lang="fr-FR" sz="1800" dirty="0">
                <a:solidFill>
                  <a:schemeClr val="accent1"/>
                </a:solidFill>
                <a:latin typeface="Calibri" panose="020F0502020204030204" pitchFamily="34" charset="0"/>
              </a:rPr>
              <a:t> de l'interface </a:t>
            </a:r>
            <a:r>
              <a:rPr lang="fr-FR" sz="1800" dirty="0" err="1">
                <a:solidFill>
                  <a:schemeClr val="accent1"/>
                </a:solidFill>
                <a:latin typeface="Calibri" panose="020F0502020204030204" pitchFamily="34" charset="0"/>
              </a:rPr>
              <a:t>EventHandler</a:t>
            </a:r>
            <a:r>
              <a:rPr lang="fr-FR" sz="1800" dirty="0">
                <a:solidFill>
                  <a:schemeClr val="accent1"/>
                </a:solidFill>
                <a:latin typeface="Calibri" panose="020F0502020204030204" pitchFamily="34" charset="0"/>
              </a:rPr>
              <a:t> : Elle est appelée lorsque l'événement se produit</a:t>
            </a:r>
          </a:p>
          <a:p>
            <a:r>
              <a:rPr lang="en-US" sz="1800" dirty="0">
                <a:latin typeface="Calibri" panose="020F0502020204030204" pitchFamily="34" charset="0"/>
              </a:rPr>
              <a:t>            public void handle(</a:t>
            </a:r>
            <a:r>
              <a:rPr lang="en-US" sz="1800" dirty="0" err="1">
                <a:latin typeface="Calibri" panose="020F0502020204030204" pitchFamily="34" charset="0"/>
              </a:rPr>
              <a:t>ActionEvent</a:t>
            </a:r>
            <a:r>
              <a:rPr lang="en-US" sz="1800" dirty="0">
                <a:latin typeface="Calibri" panose="020F0502020204030204" pitchFamily="34" charset="0"/>
              </a:rPr>
              <a:t> event) {</a:t>
            </a:r>
          </a:p>
          <a:p>
            <a:r>
              <a:rPr lang="fr-FR" sz="1800" dirty="0">
                <a:latin typeface="Calibri" panose="020F0502020204030204" pitchFamily="34" charset="0"/>
              </a:rPr>
              <a:t>             </a:t>
            </a:r>
            <a:r>
              <a:rPr lang="fr-FR" sz="1800" dirty="0">
                <a:solidFill>
                  <a:schemeClr val="accent1"/>
                </a:solidFill>
                <a:latin typeface="Calibri" panose="020F0502020204030204" pitchFamily="34" charset="0"/>
              </a:rPr>
              <a:t>//classe est dite interne anonyme lorsque sa </a:t>
            </a:r>
            <a:r>
              <a:rPr lang="fr-FR" sz="1800" dirty="0" err="1">
                <a:solidFill>
                  <a:schemeClr val="accent1"/>
                </a:solidFill>
                <a:latin typeface="Calibri" panose="020F0502020204030204" pitchFamily="34" charset="0"/>
              </a:rPr>
              <a:t>definition</a:t>
            </a:r>
            <a:r>
              <a:rPr lang="fr-FR" sz="1800" dirty="0">
                <a:solidFill>
                  <a:schemeClr val="accent1"/>
                </a:solidFill>
                <a:latin typeface="Calibri" panose="020F0502020204030204" pitchFamily="34" charset="0"/>
              </a:rPr>
              <a:t> est a l'intérieur </a:t>
            </a:r>
          </a:p>
          <a:p>
            <a:r>
              <a:rPr lang="fr-FR" sz="1800" dirty="0">
                <a:latin typeface="Calibri" panose="020F0502020204030204" pitchFamily="34" charset="0"/>
              </a:rPr>
              <a:t>                </a:t>
            </a:r>
            <a:r>
              <a:rPr lang="fr-FR" sz="1800" dirty="0" err="1">
                <a:latin typeface="Calibri" panose="020F0502020204030204" pitchFamily="34" charset="0"/>
              </a:rPr>
              <a:t>devineNombre</a:t>
            </a:r>
            <a:r>
              <a:rPr lang="fr-FR" sz="1800" dirty="0">
                <a:latin typeface="Calibri" panose="020F0502020204030204" pitchFamily="34" charset="0"/>
              </a:rPr>
              <a:t>();</a:t>
            </a:r>
          </a:p>
          <a:p>
            <a:r>
              <a:rPr lang="fr" sz="1800" dirty="0">
                <a:latin typeface="Calibri" panose="020F0502020204030204" pitchFamily="34" charset="0"/>
              </a:rPr>
              <a:t>            }});</a:t>
            </a:r>
          </a:p>
          <a:p>
            <a:endParaRPr lang="en-US" sz="1800" dirty="0">
              <a:latin typeface="Calibri" panose="020F0502020204030204" pitchFamily="34" charset="0"/>
            </a:endParaRPr>
          </a:p>
        </p:txBody>
      </p:sp>
    </p:spTree>
    <p:extLst>
      <p:ext uri="{BB962C8B-B14F-4D97-AF65-F5344CB8AC3E}">
        <p14:creationId xmlns:p14="http://schemas.microsoft.com/office/powerpoint/2010/main" val="45887649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CCBCF1D6-FC87-B7E2-BF52-2F252BA30018}"/>
              </a:ext>
            </a:extLst>
          </p:cNvPr>
          <p:cNvSpPr txBox="1"/>
          <p:nvPr/>
        </p:nvSpPr>
        <p:spPr>
          <a:xfrm>
            <a:off x="1125860" y="260648"/>
            <a:ext cx="10585176" cy="5632311"/>
          </a:xfrm>
          <a:prstGeom prst="rect">
            <a:avLst/>
          </a:prstGeom>
          <a:noFill/>
        </p:spPr>
        <p:txBody>
          <a:bodyPr wrap="square">
            <a:spAutoFit/>
          </a:bodyPr>
          <a:lstStyle/>
          <a:p>
            <a:endParaRPr lang="fr" sz="1800" dirty="0">
              <a:latin typeface="Calibri" panose="020F0502020204030204" pitchFamily="34" charset="0"/>
            </a:endParaRPr>
          </a:p>
          <a:p>
            <a:endParaRPr lang="fr" sz="1800" dirty="0">
              <a:latin typeface="Calibri" panose="020F0502020204030204" pitchFamily="34" charset="0"/>
            </a:endParaRPr>
          </a:p>
          <a:p>
            <a:r>
              <a:rPr lang="fr-FR" sz="1800" dirty="0">
                <a:solidFill>
                  <a:schemeClr val="accent1"/>
                </a:solidFill>
                <a:latin typeface="Calibri" panose="020F0502020204030204" pitchFamily="34" charset="0"/>
              </a:rPr>
              <a:t>        // Création de la disposition de la fenêtre</a:t>
            </a:r>
          </a:p>
          <a:p>
            <a:r>
              <a:rPr lang="fr-FR" sz="1800" dirty="0">
                <a:latin typeface="Calibri" panose="020F0502020204030204" pitchFamily="34" charset="0"/>
              </a:rPr>
              <a:t>        </a:t>
            </a:r>
            <a:r>
              <a:rPr lang="fr-FR" sz="1800" dirty="0" err="1">
                <a:latin typeface="Calibri" panose="020F0502020204030204" pitchFamily="34" charset="0"/>
              </a:rPr>
              <a:t>VBox</a:t>
            </a:r>
            <a:r>
              <a:rPr lang="fr-FR" sz="1800" dirty="0">
                <a:latin typeface="Calibri" panose="020F0502020204030204" pitchFamily="34" charset="0"/>
              </a:rPr>
              <a:t> </a:t>
            </a:r>
            <a:r>
              <a:rPr lang="fr-FR" sz="1800" dirty="0" err="1">
                <a:latin typeface="Calibri" panose="020F0502020204030204" pitchFamily="34" charset="0"/>
              </a:rPr>
              <a:t>vbox</a:t>
            </a:r>
            <a:r>
              <a:rPr lang="fr-FR" sz="1800" dirty="0">
                <a:latin typeface="Calibri" panose="020F0502020204030204" pitchFamily="34" charset="0"/>
              </a:rPr>
              <a:t> = new </a:t>
            </a:r>
            <a:r>
              <a:rPr lang="fr-FR" sz="1800" dirty="0" err="1">
                <a:latin typeface="Calibri" panose="020F0502020204030204" pitchFamily="34" charset="0"/>
              </a:rPr>
              <a:t>VBox</a:t>
            </a:r>
            <a:r>
              <a:rPr lang="fr-FR" sz="1800" dirty="0">
                <a:latin typeface="Calibri" panose="020F0502020204030204" pitchFamily="34" charset="0"/>
              </a:rPr>
              <a:t>(10);</a:t>
            </a:r>
          </a:p>
          <a:p>
            <a:r>
              <a:rPr lang="en-US" sz="1800" dirty="0">
                <a:latin typeface="Calibri" panose="020F0502020204030204" pitchFamily="34" charset="0"/>
              </a:rPr>
              <a:t>        </a:t>
            </a:r>
            <a:r>
              <a:rPr lang="en-US" sz="1800" dirty="0" err="1">
                <a:latin typeface="Calibri" panose="020F0502020204030204" pitchFamily="34" charset="0"/>
              </a:rPr>
              <a:t>vbox.setPadding</a:t>
            </a:r>
            <a:r>
              <a:rPr lang="en-US" sz="1800" dirty="0">
                <a:latin typeface="Calibri" panose="020F0502020204030204" pitchFamily="34" charset="0"/>
              </a:rPr>
              <a:t>(new Insets(10, 10, 10, 10));</a:t>
            </a:r>
          </a:p>
          <a:p>
            <a:r>
              <a:rPr lang="fr-FR" sz="1800" dirty="0">
                <a:solidFill>
                  <a:schemeClr val="accent1"/>
                </a:solidFill>
                <a:latin typeface="Calibri" panose="020F0502020204030204" pitchFamily="34" charset="0"/>
              </a:rPr>
              <a:t>       // </a:t>
            </a:r>
            <a:r>
              <a:rPr lang="fr-FR" sz="1800" dirty="0" err="1">
                <a:solidFill>
                  <a:schemeClr val="accent1"/>
                </a:solidFill>
                <a:latin typeface="Calibri" panose="020F0502020204030204" pitchFamily="34" charset="0"/>
              </a:rPr>
              <a:t>getChildren</a:t>
            </a:r>
            <a:r>
              <a:rPr lang="fr-FR" sz="1800" dirty="0">
                <a:solidFill>
                  <a:schemeClr val="accent1"/>
                </a:solidFill>
                <a:latin typeface="Calibri" panose="020F0502020204030204" pitchFamily="34" charset="0"/>
              </a:rPr>
              <a:t>() : retourne la listes des enfants de conteneur</a:t>
            </a:r>
          </a:p>
          <a:p>
            <a:r>
              <a:rPr lang="fr-FR" sz="1800" dirty="0">
                <a:solidFill>
                  <a:schemeClr val="accent1"/>
                </a:solidFill>
                <a:latin typeface="Calibri" panose="020F0502020204030204" pitchFamily="34" charset="0"/>
              </a:rPr>
              <a:t>       // </a:t>
            </a:r>
            <a:r>
              <a:rPr lang="fr-FR" sz="1800" dirty="0" err="1">
                <a:solidFill>
                  <a:schemeClr val="accent1"/>
                </a:solidFill>
                <a:latin typeface="Calibri" panose="020F0502020204030204" pitchFamily="34" charset="0"/>
              </a:rPr>
              <a:t>addAll</a:t>
            </a:r>
            <a:r>
              <a:rPr lang="fr-FR" sz="1800" dirty="0">
                <a:solidFill>
                  <a:schemeClr val="accent1"/>
                </a:solidFill>
                <a:latin typeface="Calibri" panose="020F0502020204030204" pitchFamily="34" charset="0"/>
              </a:rPr>
              <a:t>() : ajouter des composants dans le conteneur</a:t>
            </a:r>
          </a:p>
          <a:p>
            <a:r>
              <a:rPr lang="fr-FR" sz="1800" dirty="0">
                <a:latin typeface="Calibri" panose="020F0502020204030204" pitchFamily="34" charset="0"/>
              </a:rPr>
              <a:t>        </a:t>
            </a:r>
            <a:r>
              <a:rPr lang="fr-FR" sz="1800" dirty="0" err="1">
                <a:latin typeface="Calibri" panose="020F0502020204030204" pitchFamily="34" charset="0"/>
              </a:rPr>
              <a:t>vbox.getChildren</a:t>
            </a:r>
            <a:r>
              <a:rPr lang="fr-FR" sz="1800" dirty="0">
                <a:latin typeface="Calibri" panose="020F0502020204030204" pitchFamily="34" charset="0"/>
              </a:rPr>
              <a:t>().</a:t>
            </a:r>
            <a:r>
              <a:rPr lang="fr-FR" sz="1800" dirty="0" err="1">
                <a:latin typeface="Calibri" panose="020F0502020204030204" pitchFamily="34" charset="0"/>
              </a:rPr>
              <a:t>addAll</a:t>
            </a:r>
            <a:r>
              <a:rPr lang="fr-FR" sz="1800" dirty="0">
                <a:latin typeface="Calibri" panose="020F0502020204030204" pitchFamily="34" charset="0"/>
              </a:rPr>
              <a:t>(</a:t>
            </a:r>
            <a:r>
              <a:rPr lang="fr-FR" sz="1800" dirty="0" err="1">
                <a:latin typeface="Calibri" panose="020F0502020204030204" pitchFamily="34" charset="0"/>
              </a:rPr>
              <a:t>labelInstruction</a:t>
            </a:r>
            <a:r>
              <a:rPr lang="fr-FR" sz="1800" dirty="0">
                <a:latin typeface="Calibri" panose="020F0502020204030204" pitchFamily="34" charset="0"/>
              </a:rPr>
              <a:t>, </a:t>
            </a:r>
            <a:r>
              <a:rPr lang="fr-FR" sz="1800" dirty="0" err="1">
                <a:latin typeface="Calibri" panose="020F0502020204030204" pitchFamily="34" charset="0"/>
              </a:rPr>
              <a:t>textFieldNombre</a:t>
            </a:r>
            <a:r>
              <a:rPr lang="fr-FR" sz="1800" dirty="0">
                <a:latin typeface="Calibri" panose="020F0502020204030204" pitchFamily="34" charset="0"/>
              </a:rPr>
              <a:t>, </a:t>
            </a:r>
            <a:r>
              <a:rPr lang="fr-FR" sz="1800" dirty="0" err="1">
                <a:latin typeface="Calibri" panose="020F0502020204030204" pitchFamily="34" charset="0"/>
              </a:rPr>
              <a:t>boutonDeviner</a:t>
            </a:r>
            <a:r>
              <a:rPr lang="fr-FR" sz="1800" dirty="0">
                <a:latin typeface="Calibri" panose="020F0502020204030204" pitchFamily="34" charset="0"/>
              </a:rPr>
              <a:t>, </a:t>
            </a:r>
            <a:r>
              <a:rPr lang="fr-FR" sz="1800" dirty="0" err="1">
                <a:latin typeface="Calibri" panose="020F0502020204030204" pitchFamily="34" charset="0"/>
              </a:rPr>
              <a:t>labelResultat</a:t>
            </a:r>
            <a:r>
              <a:rPr lang="fr-FR" sz="1800" dirty="0">
                <a:latin typeface="Calibri" panose="020F0502020204030204" pitchFamily="34" charset="0"/>
              </a:rPr>
              <a:t>);</a:t>
            </a:r>
          </a:p>
          <a:p>
            <a:endParaRPr lang="fr" sz="1800" dirty="0">
              <a:latin typeface="Calibri" panose="020F0502020204030204" pitchFamily="34" charset="0"/>
            </a:endParaRPr>
          </a:p>
          <a:p>
            <a:r>
              <a:rPr lang="fr-FR" sz="1800" dirty="0">
                <a:solidFill>
                  <a:schemeClr val="accent1"/>
                </a:solidFill>
                <a:latin typeface="Calibri" panose="020F0502020204030204" pitchFamily="34" charset="0"/>
              </a:rPr>
              <a:t>        // Configuration de la scène</a:t>
            </a:r>
          </a:p>
          <a:p>
            <a:r>
              <a:rPr lang="nn-NO" sz="1800" dirty="0">
                <a:latin typeface="Calibri" panose="020F0502020204030204" pitchFamily="34" charset="0"/>
              </a:rPr>
              <a:t>        Scene scene = new Scene(vbox, 400, 200);</a:t>
            </a:r>
          </a:p>
          <a:p>
            <a:endParaRPr lang="fr" sz="1800" dirty="0">
              <a:latin typeface="Calibri" panose="020F0502020204030204" pitchFamily="34" charset="0"/>
            </a:endParaRPr>
          </a:p>
          <a:p>
            <a:r>
              <a:rPr lang="fr-FR" sz="1800" dirty="0">
                <a:solidFill>
                  <a:schemeClr val="accent1"/>
                </a:solidFill>
                <a:latin typeface="Calibri" panose="020F0502020204030204" pitchFamily="34" charset="0"/>
              </a:rPr>
              <a:t>        // Configuration de la scène principale</a:t>
            </a:r>
          </a:p>
          <a:p>
            <a:r>
              <a:rPr lang="fr-FR" sz="1800" dirty="0">
                <a:latin typeface="Calibri" panose="020F0502020204030204" pitchFamily="34" charset="0"/>
              </a:rPr>
              <a:t>        </a:t>
            </a:r>
            <a:r>
              <a:rPr lang="fr-FR" sz="1800" dirty="0" err="1">
                <a:latin typeface="Calibri" panose="020F0502020204030204" pitchFamily="34" charset="0"/>
              </a:rPr>
              <a:t>primaryStage.setScene</a:t>
            </a:r>
            <a:r>
              <a:rPr lang="fr-FR" sz="1800" dirty="0">
                <a:latin typeface="Calibri" panose="020F0502020204030204" pitchFamily="34" charset="0"/>
              </a:rPr>
              <a:t>(</a:t>
            </a:r>
            <a:r>
              <a:rPr lang="fr-FR" sz="1800" dirty="0" err="1">
                <a:latin typeface="Calibri" panose="020F0502020204030204" pitchFamily="34" charset="0"/>
              </a:rPr>
              <a:t>scene</a:t>
            </a:r>
            <a:r>
              <a:rPr lang="fr-FR" sz="1800" dirty="0">
                <a:latin typeface="Calibri" panose="020F0502020204030204" pitchFamily="34" charset="0"/>
              </a:rPr>
              <a:t>);</a:t>
            </a:r>
          </a:p>
          <a:p>
            <a:endParaRPr lang="fr" sz="1800" dirty="0">
              <a:latin typeface="Calibri" panose="020F0502020204030204" pitchFamily="34" charset="0"/>
            </a:endParaRPr>
          </a:p>
          <a:p>
            <a:r>
              <a:rPr lang="fr-FR" sz="1800" dirty="0">
                <a:solidFill>
                  <a:schemeClr val="accent1"/>
                </a:solidFill>
                <a:latin typeface="Calibri" panose="020F0502020204030204" pitchFamily="34" charset="0"/>
              </a:rPr>
              <a:t>        // Affichage de la fenêtre</a:t>
            </a:r>
          </a:p>
          <a:p>
            <a:r>
              <a:rPr lang="fr-FR" sz="1800" dirty="0">
                <a:latin typeface="Calibri" panose="020F0502020204030204" pitchFamily="34" charset="0"/>
              </a:rPr>
              <a:t>        </a:t>
            </a:r>
            <a:r>
              <a:rPr lang="fr-FR" sz="1800" dirty="0" err="1">
                <a:latin typeface="Calibri" panose="020F0502020204030204" pitchFamily="34" charset="0"/>
              </a:rPr>
              <a:t>primaryStage.show</a:t>
            </a:r>
            <a:r>
              <a:rPr lang="fr-FR" sz="1800" dirty="0">
                <a:latin typeface="Calibri" panose="020F0502020204030204" pitchFamily="34" charset="0"/>
              </a:rPr>
              <a:t>();</a:t>
            </a:r>
          </a:p>
          <a:p>
            <a:r>
              <a:rPr lang="fr" sz="1800" dirty="0">
                <a:latin typeface="Calibri" panose="020F0502020204030204" pitchFamily="34" charset="0"/>
              </a:rPr>
              <a:t>    }</a:t>
            </a:r>
          </a:p>
          <a:p>
            <a:endParaRPr lang="fr" sz="1800" dirty="0">
              <a:latin typeface="Calibri" panose="020F0502020204030204" pitchFamily="34" charset="0"/>
            </a:endParaRPr>
          </a:p>
          <a:p>
            <a:endParaRPr lang="fr" sz="1800" dirty="0">
              <a:latin typeface="Calibri" panose="020F0502020204030204" pitchFamily="34" charset="0"/>
            </a:endParaRPr>
          </a:p>
        </p:txBody>
      </p:sp>
    </p:spTree>
    <p:extLst>
      <p:ext uri="{BB962C8B-B14F-4D97-AF65-F5344CB8AC3E}">
        <p14:creationId xmlns:p14="http://schemas.microsoft.com/office/powerpoint/2010/main" val="8037996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2726C001-BD84-874C-B0F3-5E1F04F01071}"/>
              </a:ext>
            </a:extLst>
          </p:cNvPr>
          <p:cNvSpPr txBox="1"/>
          <p:nvPr/>
        </p:nvSpPr>
        <p:spPr>
          <a:xfrm>
            <a:off x="837828" y="-387424"/>
            <a:ext cx="11017224" cy="6986528"/>
          </a:xfrm>
          <a:prstGeom prst="rect">
            <a:avLst/>
          </a:prstGeom>
          <a:noFill/>
        </p:spPr>
        <p:txBody>
          <a:bodyPr wrap="square">
            <a:spAutoFit/>
          </a:bodyPr>
          <a:lstStyle/>
          <a:p>
            <a:endParaRPr lang="fr" sz="1600" dirty="0">
              <a:latin typeface="Calibri" panose="020F0502020204030204" pitchFamily="34" charset="0"/>
            </a:endParaRPr>
          </a:p>
          <a:p>
            <a:endParaRPr lang="fr" sz="1600" dirty="0">
              <a:latin typeface="Calibri" panose="020F0502020204030204" pitchFamily="34" charset="0"/>
            </a:endParaRPr>
          </a:p>
          <a:p>
            <a:r>
              <a:rPr lang="fr-FR" sz="1600" dirty="0">
                <a:latin typeface="Calibri" panose="020F0502020204030204" pitchFamily="34" charset="0"/>
              </a:rPr>
              <a:t>        </a:t>
            </a:r>
            <a:r>
              <a:rPr lang="fr-FR" sz="1600" dirty="0" err="1">
                <a:latin typeface="Calibri" panose="020F0502020204030204" pitchFamily="34" charset="0"/>
              </a:rPr>
              <a:t>void</a:t>
            </a:r>
            <a:r>
              <a:rPr lang="fr-FR" sz="1600" dirty="0">
                <a:latin typeface="Calibri" panose="020F0502020204030204" pitchFamily="34" charset="0"/>
              </a:rPr>
              <a:t> </a:t>
            </a:r>
            <a:r>
              <a:rPr lang="fr-FR" sz="1600" dirty="0" err="1">
                <a:latin typeface="Calibri" panose="020F0502020204030204" pitchFamily="34" charset="0"/>
              </a:rPr>
              <a:t>devineNombre</a:t>
            </a:r>
            <a:r>
              <a:rPr lang="fr-FR" sz="1600" dirty="0">
                <a:latin typeface="Calibri" panose="020F0502020204030204" pitchFamily="34" charset="0"/>
              </a:rPr>
              <a:t>() {</a:t>
            </a:r>
          </a:p>
          <a:p>
            <a:r>
              <a:rPr lang="fr-FR" sz="1600" dirty="0">
                <a:latin typeface="Calibri" panose="020F0502020204030204" pitchFamily="34" charset="0"/>
              </a:rPr>
              <a:t>        </a:t>
            </a:r>
            <a:r>
              <a:rPr lang="fr-FR" sz="1600" dirty="0" err="1">
                <a:latin typeface="Calibri" panose="020F0502020204030204" pitchFamily="34" charset="0"/>
              </a:rPr>
              <a:t>int</a:t>
            </a:r>
            <a:r>
              <a:rPr lang="fr-FR" sz="1600" dirty="0">
                <a:latin typeface="Calibri" panose="020F0502020204030204" pitchFamily="34" charset="0"/>
              </a:rPr>
              <a:t> </a:t>
            </a:r>
            <a:r>
              <a:rPr lang="fr-FR" sz="1600" dirty="0" err="1">
                <a:latin typeface="Calibri" panose="020F0502020204030204" pitchFamily="34" charset="0"/>
              </a:rPr>
              <a:t>nombreUtilisateur</a:t>
            </a:r>
            <a:r>
              <a:rPr lang="fr-FR" sz="1600" dirty="0">
                <a:latin typeface="Calibri" panose="020F0502020204030204" pitchFamily="34" charset="0"/>
              </a:rPr>
              <a:t>;</a:t>
            </a:r>
          </a:p>
          <a:p>
            <a:r>
              <a:rPr lang="fr-FR" sz="1600" dirty="0">
                <a:latin typeface="Calibri" panose="020F0502020204030204" pitchFamily="34" charset="0"/>
              </a:rPr>
              <a:t> </a:t>
            </a:r>
            <a:r>
              <a:rPr lang="fr-FR" sz="1600" dirty="0" err="1">
                <a:latin typeface="Calibri" panose="020F0502020204030204" pitchFamily="34" charset="0"/>
              </a:rPr>
              <a:t>try</a:t>
            </a:r>
            <a:r>
              <a:rPr lang="fr-FR" sz="1600" dirty="0">
                <a:latin typeface="Calibri" panose="020F0502020204030204" pitchFamily="34" charset="0"/>
              </a:rPr>
              <a:t> {</a:t>
            </a:r>
          </a:p>
          <a:p>
            <a:r>
              <a:rPr lang="fr-FR" sz="1600" dirty="0">
                <a:latin typeface="Calibri" panose="020F0502020204030204" pitchFamily="34" charset="0"/>
              </a:rPr>
              <a:t>            </a:t>
            </a:r>
            <a:r>
              <a:rPr lang="fr-FR" sz="1600" dirty="0">
                <a:solidFill>
                  <a:schemeClr val="accent1"/>
                </a:solidFill>
                <a:latin typeface="Calibri" panose="020F0502020204030204" pitchFamily="34" charset="0"/>
              </a:rPr>
              <a:t>//récupère le texte actuellement saisi dans </a:t>
            </a:r>
            <a:r>
              <a:rPr lang="fr-FR" sz="1600" dirty="0" err="1">
                <a:solidFill>
                  <a:schemeClr val="accent1"/>
                </a:solidFill>
                <a:latin typeface="Calibri" panose="020F0502020204030204" pitchFamily="34" charset="0"/>
              </a:rPr>
              <a:t>textField</a:t>
            </a:r>
            <a:r>
              <a:rPr lang="fr-FR" sz="1600" dirty="0">
                <a:solidFill>
                  <a:schemeClr val="accent1"/>
                </a:solidFill>
                <a:latin typeface="Calibri" panose="020F0502020204030204" pitchFamily="34" charset="0"/>
              </a:rPr>
              <a:t> </a:t>
            </a:r>
            <a:r>
              <a:rPr lang="fr-FR" sz="1600" dirty="0" err="1">
                <a:solidFill>
                  <a:schemeClr val="accent1"/>
                </a:solidFill>
                <a:latin typeface="Calibri" panose="020F0502020204030204" pitchFamily="34" charset="0"/>
              </a:rPr>
              <a:t>textFieldNombre</a:t>
            </a:r>
            <a:r>
              <a:rPr lang="fr-FR" sz="1600" dirty="0">
                <a:solidFill>
                  <a:schemeClr val="accent1"/>
                </a:solidFill>
                <a:latin typeface="Calibri" panose="020F0502020204030204" pitchFamily="34" charset="0"/>
              </a:rPr>
              <a:t> et le caste avec </a:t>
            </a:r>
            <a:r>
              <a:rPr lang="fr-FR" sz="1600" dirty="0" err="1">
                <a:solidFill>
                  <a:schemeClr val="accent1"/>
                </a:solidFill>
                <a:latin typeface="Calibri" panose="020F0502020204030204" pitchFamily="34" charset="0"/>
              </a:rPr>
              <a:t>Integer.parseInt</a:t>
            </a:r>
            <a:r>
              <a:rPr lang="fr-FR" sz="1600" dirty="0">
                <a:solidFill>
                  <a:schemeClr val="accent1"/>
                </a:solidFill>
                <a:latin typeface="Calibri" panose="020F0502020204030204" pitchFamily="34" charset="0"/>
              </a:rPr>
              <a:t> car le type de retour de la </a:t>
            </a:r>
            <a:r>
              <a:rPr lang="fr-FR" sz="1600" dirty="0" err="1">
                <a:solidFill>
                  <a:schemeClr val="accent1"/>
                </a:solidFill>
                <a:latin typeface="Calibri" panose="020F0502020204030204" pitchFamily="34" charset="0"/>
              </a:rPr>
              <a:t>methode</a:t>
            </a:r>
            <a:r>
              <a:rPr lang="fr-FR" sz="1600" dirty="0">
                <a:solidFill>
                  <a:schemeClr val="accent1"/>
                </a:solidFill>
                <a:latin typeface="Calibri" panose="020F0502020204030204" pitchFamily="34" charset="0"/>
              </a:rPr>
              <a:t> </a:t>
            </a:r>
            <a:r>
              <a:rPr lang="fr-FR" sz="1600" dirty="0" err="1">
                <a:solidFill>
                  <a:schemeClr val="accent1"/>
                </a:solidFill>
                <a:latin typeface="Calibri" panose="020F0502020204030204" pitchFamily="34" charset="0"/>
              </a:rPr>
              <a:t>getText</a:t>
            </a:r>
            <a:r>
              <a:rPr lang="fr-FR" sz="1600" dirty="0">
                <a:solidFill>
                  <a:schemeClr val="accent1"/>
                </a:solidFill>
                <a:latin typeface="Calibri" panose="020F0502020204030204" pitchFamily="34" charset="0"/>
              </a:rPr>
              <a:t> est string , et le </a:t>
            </a:r>
            <a:r>
              <a:rPr lang="fr-FR" sz="1600" dirty="0" err="1">
                <a:solidFill>
                  <a:schemeClr val="accent1"/>
                </a:solidFill>
                <a:latin typeface="Calibri" panose="020F0502020204030204" pitchFamily="34" charset="0"/>
              </a:rPr>
              <a:t>nombreADeviner</a:t>
            </a:r>
            <a:r>
              <a:rPr lang="fr-FR" sz="1600" dirty="0">
                <a:solidFill>
                  <a:schemeClr val="accent1"/>
                </a:solidFill>
                <a:latin typeface="Calibri" panose="020F0502020204030204" pitchFamily="34" charset="0"/>
              </a:rPr>
              <a:t> est </a:t>
            </a:r>
            <a:r>
              <a:rPr lang="fr-FR" sz="1600" dirty="0" err="1">
                <a:solidFill>
                  <a:schemeClr val="accent1"/>
                </a:solidFill>
                <a:latin typeface="Calibri" panose="020F0502020204030204" pitchFamily="34" charset="0"/>
              </a:rPr>
              <a:t>int</a:t>
            </a:r>
            <a:r>
              <a:rPr lang="fr-FR" sz="1600" dirty="0">
                <a:solidFill>
                  <a:schemeClr val="accent1"/>
                </a:solidFill>
                <a:latin typeface="Calibri" panose="020F0502020204030204" pitchFamily="34" charset="0"/>
              </a:rPr>
              <a:t> donc on ne peut pas compare entre string et </a:t>
            </a:r>
            <a:r>
              <a:rPr lang="fr-FR" sz="1600" dirty="0" err="1">
                <a:solidFill>
                  <a:schemeClr val="accent1"/>
                </a:solidFill>
                <a:latin typeface="Calibri" panose="020F0502020204030204" pitchFamily="34" charset="0"/>
              </a:rPr>
              <a:t>int</a:t>
            </a:r>
            <a:endParaRPr lang="fr-FR" sz="1600" dirty="0">
              <a:solidFill>
                <a:schemeClr val="accent1"/>
              </a:solidFill>
              <a:latin typeface="Calibri" panose="020F0502020204030204" pitchFamily="34" charset="0"/>
            </a:endParaRPr>
          </a:p>
          <a:p>
            <a:r>
              <a:rPr lang="fr-FR" sz="1600" dirty="0">
                <a:latin typeface="Calibri" panose="020F0502020204030204" pitchFamily="34" charset="0"/>
              </a:rPr>
              <a:t>           </a:t>
            </a:r>
            <a:r>
              <a:rPr lang="fr-FR" sz="1600" dirty="0" err="1">
                <a:latin typeface="Calibri" panose="020F0502020204030204" pitchFamily="34" charset="0"/>
              </a:rPr>
              <a:t>nombreUtilisateur</a:t>
            </a:r>
            <a:r>
              <a:rPr lang="fr-FR" sz="1600" dirty="0">
                <a:latin typeface="Calibri" panose="020F0502020204030204" pitchFamily="34" charset="0"/>
              </a:rPr>
              <a:t> = </a:t>
            </a:r>
            <a:r>
              <a:rPr lang="fr-FR" sz="1600" dirty="0" err="1">
                <a:latin typeface="Calibri" panose="020F0502020204030204" pitchFamily="34" charset="0"/>
              </a:rPr>
              <a:t>Integer.parseInt</a:t>
            </a:r>
            <a:r>
              <a:rPr lang="fr-FR" sz="1600" dirty="0">
                <a:latin typeface="Calibri" panose="020F0502020204030204" pitchFamily="34" charset="0"/>
              </a:rPr>
              <a:t>(</a:t>
            </a:r>
            <a:r>
              <a:rPr lang="fr-FR" sz="1600" dirty="0" err="1">
                <a:latin typeface="Calibri" panose="020F0502020204030204" pitchFamily="34" charset="0"/>
              </a:rPr>
              <a:t>textFieldNombre.getText</a:t>
            </a:r>
            <a:r>
              <a:rPr lang="fr-FR" sz="1600" dirty="0">
                <a:latin typeface="Calibri" panose="020F0502020204030204" pitchFamily="34" charset="0"/>
              </a:rPr>
              <a:t>());</a:t>
            </a:r>
          </a:p>
          <a:p>
            <a:r>
              <a:rPr lang="fr" sz="1600" dirty="0">
                <a:latin typeface="Calibri" panose="020F0502020204030204" pitchFamily="34" charset="0"/>
              </a:rPr>
              <a:t>           </a:t>
            </a:r>
          </a:p>
          <a:p>
            <a:r>
              <a:rPr lang="fr-FR" sz="1600" dirty="0">
                <a:latin typeface="Calibri" panose="020F0502020204030204" pitchFamily="34" charset="0"/>
              </a:rPr>
              <a:t>            </a:t>
            </a:r>
            <a:r>
              <a:rPr lang="fr-FR" sz="1600" dirty="0">
                <a:solidFill>
                  <a:schemeClr val="accent1"/>
                </a:solidFill>
                <a:latin typeface="Calibri" panose="020F0502020204030204" pitchFamily="34" charset="0"/>
              </a:rPr>
              <a:t>// cas : </a:t>
            </a:r>
            <a:r>
              <a:rPr lang="fr-FR" sz="1600" dirty="0" err="1">
                <a:solidFill>
                  <a:schemeClr val="accent1"/>
                </a:solidFill>
                <a:latin typeface="Calibri" panose="020F0502020204030204" pitchFamily="34" charset="0"/>
              </a:rPr>
              <a:t>true</a:t>
            </a:r>
            <a:r>
              <a:rPr lang="fr-FR" sz="1600" dirty="0">
                <a:solidFill>
                  <a:schemeClr val="accent1"/>
                </a:solidFill>
                <a:latin typeface="Calibri" panose="020F0502020204030204" pitchFamily="34" charset="0"/>
              </a:rPr>
              <a:t> </a:t>
            </a:r>
          </a:p>
          <a:p>
            <a:r>
              <a:rPr lang="fr-FR" sz="1600" dirty="0">
                <a:solidFill>
                  <a:schemeClr val="accent1"/>
                </a:solidFill>
                <a:latin typeface="Calibri" panose="020F0502020204030204" pitchFamily="34" charset="0"/>
              </a:rPr>
              <a:t>            // </a:t>
            </a:r>
            <a:r>
              <a:rPr lang="fr-FR" sz="1600" dirty="0" err="1">
                <a:solidFill>
                  <a:schemeClr val="accent1"/>
                </a:solidFill>
                <a:latin typeface="Calibri" panose="020F0502020204030204" pitchFamily="34" charset="0"/>
              </a:rPr>
              <a:t>setText</a:t>
            </a:r>
            <a:r>
              <a:rPr lang="fr-FR" sz="1600" dirty="0">
                <a:solidFill>
                  <a:schemeClr val="accent1"/>
                </a:solidFill>
                <a:latin typeface="Calibri" panose="020F0502020204030204" pitchFamily="34" charset="0"/>
              </a:rPr>
              <a:t>: permet de définir le texte affiché dans ce composant graphique</a:t>
            </a:r>
          </a:p>
          <a:p>
            <a:r>
              <a:rPr lang="fr-FR" sz="1600" dirty="0">
                <a:solidFill>
                  <a:schemeClr val="accent1"/>
                </a:solidFill>
                <a:latin typeface="Calibri" panose="020F0502020204030204" pitchFamily="34" charset="0"/>
              </a:rPr>
              <a:t>            // </a:t>
            </a:r>
            <a:r>
              <a:rPr lang="fr-FR" sz="1600" dirty="0" err="1">
                <a:solidFill>
                  <a:schemeClr val="accent1"/>
                </a:solidFill>
                <a:latin typeface="Calibri" panose="020F0502020204030204" pitchFamily="34" charset="0"/>
              </a:rPr>
              <a:t>setDisable</a:t>
            </a:r>
            <a:r>
              <a:rPr lang="fr-FR" sz="1600" dirty="0">
                <a:solidFill>
                  <a:schemeClr val="accent1"/>
                </a:solidFill>
                <a:latin typeface="Calibri" panose="020F0502020204030204" pitchFamily="34" charset="0"/>
              </a:rPr>
              <a:t> : un </a:t>
            </a:r>
            <a:r>
              <a:rPr lang="fr-FR" sz="1600" dirty="0" err="1">
                <a:solidFill>
                  <a:schemeClr val="accent1"/>
                </a:solidFill>
                <a:latin typeface="Calibri" panose="020F0502020204030204" pitchFamily="34" charset="0"/>
              </a:rPr>
              <a:t>element</a:t>
            </a:r>
            <a:r>
              <a:rPr lang="fr-FR" sz="1600" dirty="0">
                <a:solidFill>
                  <a:schemeClr val="accent1"/>
                </a:solidFill>
                <a:latin typeface="Calibri" panose="020F0502020204030204" pitchFamily="34" charset="0"/>
              </a:rPr>
              <a:t> doit </a:t>
            </a:r>
            <a:r>
              <a:rPr lang="fr-FR" sz="1600" dirty="0" err="1">
                <a:solidFill>
                  <a:schemeClr val="accent1"/>
                </a:solidFill>
                <a:latin typeface="Calibri" panose="020F0502020204030204" pitchFamily="34" charset="0"/>
              </a:rPr>
              <a:t>etre</a:t>
            </a:r>
            <a:r>
              <a:rPr lang="fr-FR" sz="1600" dirty="0">
                <a:solidFill>
                  <a:schemeClr val="accent1"/>
                </a:solidFill>
                <a:latin typeface="Calibri" panose="020F0502020204030204" pitchFamily="34" charset="0"/>
              </a:rPr>
              <a:t> désactivé</a:t>
            </a:r>
          </a:p>
          <a:p>
            <a:r>
              <a:rPr lang="fr-FR" sz="1600" dirty="0">
                <a:latin typeface="Calibri" panose="020F0502020204030204" pitchFamily="34" charset="0"/>
              </a:rPr>
              <a:t>            if (</a:t>
            </a:r>
            <a:r>
              <a:rPr lang="fr-FR" sz="1600" dirty="0" err="1">
                <a:latin typeface="Calibri" panose="020F0502020204030204" pitchFamily="34" charset="0"/>
              </a:rPr>
              <a:t>nombreUtilisateur</a:t>
            </a:r>
            <a:r>
              <a:rPr lang="fr-FR" sz="1600" dirty="0">
                <a:latin typeface="Calibri" panose="020F0502020204030204" pitchFamily="34" charset="0"/>
              </a:rPr>
              <a:t> == </a:t>
            </a:r>
            <a:r>
              <a:rPr lang="fr-FR" sz="1600" dirty="0" err="1">
                <a:latin typeface="Calibri" panose="020F0502020204030204" pitchFamily="34" charset="0"/>
              </a:rPr>
              <a:t>nombreADeviner</a:t>
            </a:r>
            <a:r>
              <a:rPr lang="fr-FR" sz="1600" dirty="0">
                <a:latin typeface="Calibri" panose="020F0502020204030204" pitchFamily="34" charset="0"/>
              </a:rPr>
              <a:t>) {</a:t>
            </a:r>
          </a:p>
          <a:p>
            <a:r>
              <a:rPr lang="fr-FR" sz="1600" dirty="0">
                <a:latin typeface="Calibri" panose="020F0502020204030204" pitchFamily="34" charset="0"/>
              </a:rPr>
              <a:t>                </a:t>
            </a:r>
            <a:r>
              <a:rPr lang="fr-FR" sz="1600" dirty="0" err="1">
                <a:latin typeface="Calibri" panose="020F0502020204030204" pitchFamily="34" charset="0"/>
              </a:rPr>
              <a:t>labelResultat.setText</a:t>
            </a:r>
            <a:r>
              <a:rPr lang="fr-FR" sz="1600" dirty="0">
                <a:latin typeface="Calibri" panose="020F0502020204030204" pitchFamily="34" charset="0"/>
              </a:rPr>
              <a:t>("Bravo, vous avez trouvé le nombre !");</a:t>
            </a:r>
          </a:p>
          <a:p>
            <a:r>
              <a:rPr lang="fr-FR" sz="1600" dirty="0">
                <a:latin typeface="Calibri" panose="020F0502020204030204" pitchFamily="34" charset="0"/>
              </a:rPr>
              <a:t>                </a:t>
            </a:r>
            <a:r>
              <a:rPr lang="fr-FR" sz="1600" dirty="0" err="1">
                <a:latin typeface="Calibri" panose="020F0502020204030204" pitchFamily="34" charset="0"/>
              </a:rPr>
              <a:t>boutonDeviner.setDisable</a:t>
            </a:r>
            <a:r>
              <a:rPr lang="fr-FR" sz="1600" dirty="0">
                <a:latin typeface="Calibri" panose="020F0502020204030204" pitchFamily="34" charset="0"/>
              </a:rPr>
              <a:t>(</a:t>
            </a:r>
            <a:r>
              <a:rPr lang="fr-FR" sz="1600" dirty="0" err="1">
                <a:latin typeface="Calibri" panose="020F0502020204030204" pitchFamily="34" charset="0"/>
              </a:rPr>
              <a:t>true</a:t>
            </a:r>
            <a:r>
              <a:rPr lang="fr-FR" sz="1600" dirty="0">
                <a:latin typeface="Calibri" panose="020F0502020204030204" pitchFamily="34" charset="0"/>
              </a:rPr>
              <a:t>);</a:t>
            </a:r>
          </a:p>
          <a:p>
            <a:r>
              <a:rPr lang="fr-FR" sz="1600" dirty="0">
                <a:latin typeface="Calibri" panose="020F0502020204030204" pitchFamily="34" charset="0"/>
              </a:rPr>
              <a:t>            } </a:t>
            </a:r>
            <a:r>
              <a:rPr lang="fr-FR" sz="1600" dirty="0" err="1">
                <a:latin typeface="Calibri" panose="020F0502020204030204" pitchFamily="34" charset="0"/>
              </a:rPr>
              <a:t>else</a:t>
            </a:r>
            <a:r>
              <a:rPr lang="fr-FR" sz="1600" dirty="0">
                <a:latin typeface="Calibri" panose="020F0502020204030204" pitchFamily="34" charset="0"/>
              </a:rPr>
              <a:t> {</a:t>
            </a:r>
          </a:p>
          <a:p>
            <a:r>
              <a:rPr lang="fr-FR" sz="1600" dirty="0">
                <a:latin typeface="Calibri" panose="020F0502020204030204" pitchFamily="34" charset="0"/>
              </a:rPr>
              <a:t>                </a:t>
            </a:r>
            <a:r>
              <a:rPr lang="fr-FR" sz="1600" dirty="0" err="1">
                <a:latin typeface="Calibri" panose="020F0502020204030204" pitchFamily="34" charset="0"/>
              </a:rPr>
              <a:t>essaisRestants</a:t>
            </a:r>
            <a:r>
              <a:rPr lang="fr-FR" sz="1600" dirty="0">
                <a:latin typeface="Calibri" panose="020F0502020204030204" pitchFamily="34" charset="0"/>
              </a:rPr>
              <a:t>--;</a:t>
            </a:r>
            <a:endParaRPr lang="fr" sz="1600" dirty="0">
              <a:latin typeface="Calibri" panose="020F0502020204030204" pitchFamily="34" charset="0"/>
            </a:endParaRPr>
          </a:p>
          <a:p>
            <a:r>
              <a:rPr lang="fr-FR" sz="1600" dirty="0">
                <a:latin typeface="Calibri" panose="020F0502020204030204" pitchFamily="34" charset="0"/>
              </a:rPr>
              <a:t>                if (</a:t>
            </a:r>
            <a:r>
              <a:rPr lang="fr-FR" sz="1600" dirty="0" err="1">
                <a:latin typeface="Calibri" panose="020F0502020204030204" pitchFamily="34" charset="0"/>
              </a:rPr>
              <a:t>essaisRestants</a:t>
            </a:r>
            <a:r>
              <a:rPr lang="fr-FR" sz="1600" dirty="0">
                <a:latin typeface="Calibri" panose="020F0502020204030204" pitchFamily="34" charset="0"/>
              </a:rPr>
              <a:t> &gt; 0) {</a:t>
            </a:r>
          </a:p>
          <a:p>
            <a:r>
              <a:rPr lang="fr-FR" sz="1600" dirty="0">
                <a:latin typeface="Calibri" panose="020F0502020204030204" pitchFamily="34" charset="0"/>
              </a:rPr>
              <a:t>                    if (</a:t>
            </a:r>
            <a:r>
              <a:rPr lang="fr-FR" sz="1600" dirty="0" err="1">
                <a:latin typeface="Calibri" panose="020F0502020204030204" pitchFamily="34" charset="0"/>
              </a:rPr>
              <a:t>nombreUtilisateur</a:t>
            </a:r>
            <a:r>
              <a:rPr lang="fr-FR" sz="1600" dirty="0">
                <a:latin typeface="Calibri" panose="020F0502020204030204" pitchFamily="34" charset="0"/>
              </a:rPr>
              <a:t> &lt; </a:t>
            </a:r>
            <a:r>
              <a:rPr lang="fr-FR" sz="1600" dirty="0" err="1">
                <a:latin typeface="Calibri" panose="020F0502020204030204" pitchFamily="34" charset="0"/>
              </a:rPr>
              <a:t>nombreADeviner</a:t>
            </a:r>
            <a:r>
              <a:rPr lang="fr-FR" sz="1600" dirty="0">
                <a:latin typeface="Calibri" panose="020F0502020204030204" pitchFamily="34" charset="0"/>
              </a:rPr>
              <a:t>) {</a:t>
            </a:r>
          </a:p>
          <a:p>
            <a:r>
              <a:rPr lang="fr-FR" sz="1600" dirty="0">
                <a:latin typeface="Calibri" panose="020F0502020204030204" pitchFamily="34" charset="0"/>
              </a:rPr>
              <a:t>                        </a:t>
            </a:r>
            <a:r>
              <a:rPr lang="fr-FR" sz="1600" dirty="0" err="1">
                <a:latin typeface="Calibri" panose="020F0502020204030204" pitchFamily="34" charset="0"/>
              </a:rPr>
              <a:t>labelResultat.setText</a:t>
            </a:r>
            <a:r>
              <a:rPr lang="fr-FR" sz="1600" dirty="0">
                <a:latin typeface="Calibri" panose="020F0502020204030204" pitchFamily="34" charset="0"/>
              </a:rPr>
              <a:t>("Le nombre est plus grand. Essais restants : " + </a:t>
            </a:r>
            <a:r>
              <a:rPr lang="fr-FR" sz="1600" dirty="0" err="1">
                <a:latin typeface="Calibri" panose="020F0502020204030204" pitchFamily="34" charset="0"/>
              </a:rPr>
              <a:t>essaisRestants</a:t>
            </a:r>
            <a:r>
              <a:rPr lang="fr-FR" sz="1600" dirty="0">
                <a:latin typeface="Calibri" panose="020F0502020204030204" pitchFamily="34" charset="0"/>
              </a:rPr>
              <a:t>);</a:t>
            </a:r>
          </a:p>
          <a:p>
            <a:r>
              <a:rPr lang="fr-FR" sz="1600" dirty="0">
                <a:latin typeface="Calibri" panose="020F0502020204030204" pitchFamily="34" charset="0"/>
              </a:rPr>
              <a:t>                    } </a:t>
            </a:r>
            <a:r>
              <a:rPr lang="fr-FR" sz="1600" dirty="0" err="1">
                <a:latin typeface="Calibri" panose="020F0502020204030204" pitchFamily="34" charset="0"/>
              </a:rPr>
              <a:t>else</a:t>
            </a:r>
            <a:r>
              <a:rPr lang="fr-FR" sz="1600" dirty="0">
                <a:latin typeface="Calibri" panose="020F0502020204030204" pitchFamily="34" charset="0"/>
              </a:rPr>
              <a:t> {</a:t>
            </a:r>
          </a:p>
          <a:p>
            <a:r>
              <a:rPr lang="fr-FR" sz="1600" dirty="0">
                <a:latin typeface="Calibri" panose="020F0502020204030204" pitchFamily="34" charset="0"/>
              </a:rPr>
              <a:t>                        </a:t>
            </a:r>
            <a:r>
              <a:rPr lang="fr-FR" sz="1600" dirty="0" err="1">
                <a:latin typeface="Calibri" panose="020F0502020204030204" pitchFamily="34" charset="0"/>
              </a:rPr>
              <a:t>labelResultat.setText</a:t>
            </a:r>
            <a:r>
              <a:rPr lang="fr-FR" sz="1600" dirty="0">
                <a:latin typeface="Calibri" panose="020F0502020204030204" pitchFamily="34" charset="0"/>
              </a:rPr>
              <a:t>("Le nombre est plus petit. Essais restants : " + </a:t>
            </a:r>
            <a:r>
              <a:rPr lang="fr-FR" sz="1600" dirty="0" err="1">
                <a:latin typeface="Calibri" panose="020F0502020204030204" pitchFamily="34" charset="0"/>
              </a:rPr>
              <a:t>essaisRestants</a:t>
            </a:r>
            <a:r>
              <a:rPr lang="fr-FR" sz="1600" dirty="0">
                <a:latin typeface="Calibri" panose="020F0502020204030204" pitchFamily="34" charset="0"/>
              </a:rPr>
              <a:t>);</a:t>
            </a:r>
            <a:r>
              <a:rPr lang="fr" sz="1600" dirty="0">
                <a:latin typeface="Calibri" panose="020F0502020204030204" pitchFamily="34" charset="0"/>
              </a:rPr>
              <a:t> }</a:t>
            </a:r>
          </a:p>
          <a:p>
            <a:r>
              <a:rPr lang="fr-FR" sz="1600" dirty="0">
                <a:latin typeface="Calibri" panose="020F0502020204030204" pitchFamily="34" charset="0"/>
              </a:rPr>
              <a:t>} </a:t>
            </a:r>
            <a:r>
              <a:rPr lang="fr-FR" sz="1600" dirty="0" err="1">
                <a:latin typeface="Calibri" panose="020F0502020204030204" pitchFamily="34" charset="0"/>
              </a:rPr>
              <a:t>else</a:t>
            </a:r>
            <a:r>
              <a:rPr lang="fr-FR" sz="1600" dirty="0">
                <a:latin typeface="Calibri" panose="020F0502020204030204" pitchFamily="34" charset="0"/>
              </a:rPr>
              <a:t> {</a:t>
            </a:r>
          </a:p>
          <a:p>
            <a:r>
              <a:rPr lang="fr-FR" sz="1600" dirty="0">
                <a:latin typeface="Calibri" panose="020F0502020204030204" pitchFamily="34" charset="0"/>
              </a:rPr>
              <a:t>                    </a:t>
            </a:r>
            <a:r>
              <a:rPr lang="fr-FR" sz="1600" dirty="0" err="1">
                <a:latin typeface="Calibri" panose="020F0502020204030204" pitchFamily="34" charset="0"/>
              </a:rPr>
              <a:t>labelResultat.setText</a:t>
            </a:r>
            <a:r>
              <a:rPr lang="fr-FR" sz="1600" dirty="0">
                <a:latin typeface="Calibri" panose="020F0502020204030204" pitchFamily="34" charset="0"/>
              </a:rPr>
              <a:t>("Désolé, vous avez épuisé tous vos essais. Le nombre était : " + </a:t>
            </a:r>
            <a:r>
              <a:rPr lang="fr-FR" sz="1600" dirty="0" err="1">
                <a:latin typeface="Calibri" panose="020F0502020204030204" pitchFamily="34" charset="0"/>
              </a:rPr>
              <a:t>nombreADeviner</a:t>
            </a:r>
            <a:r>
              <a:rPr lang="fr-FR" sz="1600" dirty="0">
                <a:latin typeface="Calibri" panose="020F0502020204030204" pitchFamily="34" charset="0"/>
              </a:rPr>
              <a:t>);</a:t>
            </a:r>
          </a:p>
          <a:p>
            <a:r>
              <a:rPr lang="fr-FR" sz="1600" dirty="0">
                <a:latin typeface="Calibri" panose="020F0502020204030204" pitchFamily="34" charset="0"/>
              </a:rPr>
              <a:t>                    </a:t>
            </a:r>
            <a:r>
              <a:rPr lang="fr-FR" sz="1600" dirty="0" err="1">
                <a:latin typeface="Calibri" panose="020F0502020204030204" pitchFamily="34" charset="0"/>
              </a:rPr>
              <a:t>boutonDeviner.setDisable</a:t>
            </a:r>
            <a:r>
              <a:rPr lang="fr-FR" sz="1600" dirty="0">
                <a:latin typeface="Calibri" panose="020F0502020204030204" pitchFamily="34" charset="0"/>
              </a:rPr>
              <a:t>(</a:t>
            </a:r>
            <a:r>
              <a:rPr lang="fr-FR" sz="1600" dirty="0" err="1">
                <a:latin typeface="Calibri" panose="020F0502020204030204" pitchFamily="34" charset="0"/>
              </a:rPr>
              <a:t>true</a:t>
            </a:r>
            <a:r>
              <a:rPr lang="fr-FR" sz="1600" dirty="0">
                <a:latin typeface="Calibri" panose="020F0502020204030204" pitchFamily="34" charset="0"/>
              </a:rPr>
              <a:t>)</a:t>
            </a:r>
            <a:r>
              <a:rPr lang="fr" sz="1600" dirty="0">
                <a:latin typeface="Calibri" panose="020F0502020204030204" pitchFamily="34" charset="0"/>
              </a:rPr>
              <a:t>} }</a:t>
            </a:r>
          </a:p>
          <a:p>
            <a:r>
              <a:rPr lang="fr-FR" sz="1600" dirty="0">
                <a:solidFill>
                  <a:schemeClr val="accent1"/>
                </a:solidFill>
                <a:latin typeface="Calibri" panose="020F0502020204030204" pitchFamily="34" charset="0"/>
              </a:rPr>
              <a:t>}  // traiter les erreurs potentielles lors de la saisie d'informations numériques par l'utilisateur</a:t>
            </a:r>
          </a:p>
          <a:p>
            <a:r>
              <a:rPr lang="fr-FR" sz="1600" dirty="0">
                <a:latin typeface="Calibri" panose="020F0502020204030204" pitchFamily="34" charset="0"/>
              </a:rPr>
              <a:t>        catch (</a:t>
            </a:r>
            <a:r>
              <a:rPr lang="fr-FR" sz="1600" dirty="0" err="1">
                <a:latin typeface="Calibri" panose="020F0502020204030204" pitchFamily="34" charset="0"/>
              </a:rPr>
              <a:t>NumberFormatException</a:t>
            </a:r>
            <a:r>
              <a:rPr lang="fr-FR" sz="1600" dirty="0">
                <a:latin typeface="Calibri" panose="020F0502020204030204" pitchFamily="34" charset="0"/>
              </a:rPr>
              <a:t> e) {</a:t>
            </a:r>
          </a:p>
          <a:p>
            <a:r>
              <a:rPr lang="fr-FR" sz="1600" dirty="0">
                <a:latin typeface="Calibri" panose="020F0502020204030204" pitchFamily="34" charset="0"/>
              </a:rPr>
              <a:t>            </a:t>
            </a:r>
            <a:r>
              <a:rPr lang="fr-FR" sz="1600" dirty="0" err="1">
                <a:latin typeface="Calibri" panose="020F0502020204030204" pitchFamily="34" charset="0"/>
              </a:rPr>
              <a:t>labelResultat.setText</a:t>
            </a:r>
            <a:r>
              <a:rPr lang="fr-FR" sz="1600" dirty="0">
                <a:latin typeface="Calibri" panose="020F0502020204030204" pitchFamily="34" charset="0"/>
              </a:rPr>
              <a:t>("Veuillez entrer un nombre valide.");</a:t>
            </a:r>
            <a:r>
              <a:rPr lang="fr" sz="1600" dirty="0">
                <a:latin typeface="Calibri" panose="020F0502020204030204" pitchFamily="34" charset="0"/>
              </a:rPr>
              <a:t>  }} }</a:t>
            </a:r>
          </a:p>
        </p:txBody>
      </p:sp>
    </p:spTree>
    <p:extLst>
      <p:ext uri="{BB962C8B-B14F-4D97-AF65-F5344CB8AC3E}">
        <p14:creationId xmlns:p14="http://schemas.microsoft.com/office/powerpoint/2010/main" val="58164673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F5606F53-2DEB-4872-61F4-41BBBF8A8A44}"/>
              </a:ext>
            </a:extLst>
          </p:cNvPr>
          <p:cNvSpPr txBox="1"/>
          <p:nvPr/>
        </p:nvSpPr>
        <p:spPr>
          <a:xfrm>
            <a:off x="2133972" y="1988840"/>
            <a:ext cx="6110286" cy="769441"/>
          </a:xfrm>
          <a:prstGeom prst="rect">
            <a:avLst/>
          </a:prstGeom>
          <a:noFill/>
        </p:spPr>
        <p:txBody>
          <a:bodyPr wrap="square">
            <a:spAutoFit/>
          </a:bodyPr>
          <a:lstStyle/>
          <a:p>
            <a:r>
              <a:rPr lang="fr-FR" sz="4400" dirty="0">
                <a:ln w="0"/>
                <a:solidFill>
                  <a:schemeClr val="accent1"/>
                </a:solidFill>
                <a:effectLst>
                  <a:glow rad="101600">
                    <a:schemeClr val="accent1">
                      <a:alpha val="60000"/>
                    </a:schemeClr>
                  </a:glow>
                  <a:outerShdw blurRad="38100" dist="25400" dir="5400000" algn="ctr" rotWithShape="0">
                    <a:srgbClr val="6E747A">
                      <a:alpha val="43000"/>
                    </a:srgbClr>
                  </a:outerShdw>
                  <a:reflection blurRad="6350" stA="60000" endA="900" endPos="58000" dir="5400000" sy="-100000" algn="bl" rotWithShape="0"/>
                </a:effectLst>
              </a:rPr>
              <a:t>Question 2 :</a:t>
            </a:r>
          </a:p>
        </p:txBody>
      </p:sp>
    </p:spTree>
    <p:extLst>
      <p:ext uri="{BB962C8B-B14F-4D97-AF65-F5344CB8AC3E}">
        <p14:creationId xmlns:p14="http://schemas.microsoft.com/office/powerpoint/2010/main" val="30615338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1E96D50F-6381-FDA8-7992-7E6691F58DEC}"/>
              </a:ext>
            </a:extLst>
          </p:cNvPr>
          <p:cNvSpPr txBox="1"/>
          <p:nvPr/>
        </p:nvSpPr>
        <p:spPr>
          <a:xfrm>
            <a:off x="981844" y="1832954"/>
            <a:ext cx="10585176" cy="3746090"/>
          </a:xfrm>
          <a:prstGeom prst="rect">
            <a:avLst/>
          </a:prstGeom>
          <a:noFill/>
        </p:spPr>
        <p:txBody>
          <a:bodyPr wrap="square">
            <a:spAutoFit/>
          </a:bodyPr>
          <a:lstStyle/>
          <a:p>
            <a:pPr>
              <a:lnSpc>
                <a:spcPct val="150000"/>
              </a:lnSpc>
            </a:pPr>
            <a:r>
              <a:rPr lang="fr-FR" dirty="0"/>
              <a:t>La classe </a:t>
            </a:r>
            <a:r>
              <a:rPr lang="fr-FR" dirty="0" err="1"/>
              <a:t>JavaFX</a:t>
            </a:r>
            <a:r>
              <a:rPr lang="fr-FR" dirty="0"/>
              <a:t> </a:t>
            </a:r>
            <a:r>
              <a:rPr lang="fr-FR" dirty="0" err="1"/>
              <a:t>Alert</a:t>
            </a:r>
            <a:r>
              <a:rPr lang="fr-FR" dirty="0"/>
              <a:t> est une sous-classe de la classe </a:t>
            </a:r>
            <a:r>
              <a:rPr lang="fr-FR" dirty="0" err="1"/>
              <a:t>Dialog</a:t>
            </a:r>
            <a:r>
              <a:rPr lang="fr-FR" dirty="0"/>
              <a:t>. La boîte d'alerte de </a:t>
            </a:r>
            <a:r>
              <a:rPr lang="fr-FR" dirty="0" err="1"/>
              <a:t>javafx</a:t>
            </a:r>
            <a:r>
              <a:rPr lang="fr-FR" dirty="0"/>
              <a:t> alerte l'utilisateur sur les informations, les messages d'erreur, les messages de confirmation et les messages d'avertissement pour lui faire savoir en quoi consiste exactement la boîte de dialogue contextuelle. Il existe différentes manières d'alerter l'utilisateur de ce qui se passe ensuite. Qu'il existe 5 types d'alerte pour alerter l'utilisateur.</a:t>
            </a:r>
            <a:br>
              <a:rPr lang="fr-FR" sz="1600" b="0" dirty="0">
                <a:solidFill>
                  <a:srgbClr val="CCCCCC"/>
                </a:solidFill>
                <a:effectLst/>
                <a:latin typeface="Consolas" panose="020B0609020204030204" pitchFamily="49" charset="0"/>
              </a:rPr>
            </a:br>
            <a:endParaRPr lang="fr-FR" sz="1600" b="0" dirty="0">
              <a:solidFill>
                <a:srgbClr val="CCCCCC"/>
              </a:solidFill>
              <a:effectLst/>
              <a:latin typeface="Consolas" panose="020B0609020204030204" pitchFamily="49" charset="0"/>
            </a:endParaRPr>
          </a:p>
        </p:txBody>
      </p:sp>
      <p:sp>
        <p:nvSpPr>
          <p:cNvPr id="3" name="ZoneTexte 2">
            <a:extLst>
              <a:ext uri="{FF2B5EF4-FFF2-40B4-BE49-F238E27FC236}">
                <a16:creationId xmlns:a16="http://schemas.microsoft.com/office/drawing/2014/main" id="{1D4C53DA-822C-09BC-D113-8B732B4927A9}"/>
              </a:ext>
            </a:extLst>
          </p:cNvPr>
          <p:cNvSpPr txBox="1"/>
          <p:nvPr/>
        </p:nvSpPr>
        <p:spPr>
          <a:xfrm>
            <a:off x="1485900" y="620688"/>
            <a:ext cx="6110286" cy="646331"/>
          </a:xfrm>
          <a:prstGeom prst="rect">
            <a:avLst/>
          </a:prstGeom>
          <a:noFill/>
        </p:spPr>
        <p:txBody>
          <a:bodyPr wrap="square">
            <a:spAutoFit/>
          </a:bodyPr>
          <a:lstStyle/>
          <a:p>
            <a:r>
              <a:rPr lang="fr-FR" sz="3600" dirty="0">
                <a:ln w="0"/>
                <a:solidFill>
                  <a:schemeClr val="accent1"/>
                </a:solidFill>
                <a:effectLst>
                  <a:outerShdw blurRad="38100" dist="25400" dir="5400000" algn="ctr" rotWithShape="0">
                    <a:srgbClr val="6E747A">
                      <a:alpha val="43000"/>
                    </a:srgbClr>
                  </a:outerShdw>
                </a:effectLst>
              </a:rPr>
              <a:t>Définition :</a:t>
            </a:r>
          </a:p>
        </p:txBody>
      </p:sp>
      <p:pic>
        <p:nvPicPr>
          <p:cNvPr id="4" name="Image 3">
            <a:extLst>
              <a:ext uri="{FF2B5EF4-FFF2-40B4-BE49-F238E27FC236}">
                <a16:creationId xmlns:a16="http://schemas.microsoft.com/office/drawing/2014/main" id="{A52B4F84-EA9F-512C-1850-B48116AAF2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0716" y="4581128"/>
            <a:ext cx="3552396" cy="2664297"/>
          </a:xfrm>
          <a:prstGeom prst="rect">
            <a:avLst/>
          </a:prstGeom>
          <a:ln>
            <a:noFill/>
          </a:ln>
          <a:effectLst>
            <a:glow rad="63500">
              <a:schemeClr val="accent1">
                <a:satMod val="175000"/>
                <a:alpha val="40000"/>
              </a:schemeClr>
            </a:glow>
          </a:effectLst>
        </p:spPr>
      </p:pic>
    </p:spTree>
    <p:extLst>
      <p:ext uri="{BB962C8B-B14F-4D97-AF65-F5344CB8AC3E}">
        <p14:creationId xmlns:p14="http://schemas.microsoft.com/office/powerpoint/2010/main" val="10182058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arn(inVertical)">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67CFB25F-22B6-3E99-572D-B18E9B15C014}"/>
              </a:ext>
            </a:extLst>
          </p:cNvPr>
          <p:cNvSpPr txBox="1"/>
          <p:nvPr/>
        </p:nvSpPr>
        <p:spPr>
          <a:xfrm>
            <a:off x="1053852" y="788475"/>
            <a:ext cx="10513168" cy="1569660"/>
          </a:xfrm>
          <a:prstGeom prst="rect">
            <a:avLst/>
          </a:prstGeom>
          <a:noFill/>
        </p:spPr>
        <p:txBody>
          <a:bodyPr wrap="square">
            <a:spAutoFit/>
          </a:bodyPr>
          <a:lstStyle/>
          <a:p>
            <a:r>
              <a:rPr lang="fr-FR" b="0" i="0" dirty="0">
                <a:effectLst/>
                <a:latin typeface="Segoe UI Historic" panose="020B0502040204020203" pitchFamily="34" charset="0"/>
              </a:rPr>
              <a:t>Types de boîte d'alerte dans </a:t>
            </a:r>
            <a:r>
              <a:rPr lang="fr-FR" b="0" i="0" dirty="0" err="1">
                <a:effectLst/>
                <a:latin typeface="Segoe UI Historic" panose="020B0502040204020203" pitchFamily="34" charset="0"/>
              </a:rPr>
              <a:t>JavaFX</a:t>
            </a:r>
            <a:r>
              <a:rPr lang="fr-FR" b="0" i="0" dirty="0">
                <a:effectLst/>
                <a:latin typeface="Segoe UI Historic" panose="020B0502040204020203" pitchFamily="34" charset="0"/>
              </a:rPr>
              <a:t> Vous trouverez ci-dessous les points qui expliquent les types de boîte d'alerte dans </a:t>
            </a:r>
            <a:r>
              <a:rPr lang="fr-FR" b="0" i="0" dirty="0" err="1">
                <a:effectLst/>
                <a:latin typeface="Segoe UI Historic" panose="020B0502040204020203" pitchFamily="34" charset="0"/>
              </a:rPr>
              <a:t>javaFX</a:t>
            </a:r>
            <a:r>
              <a:rPr lang="fr-FR" b="0" i="0" dirty="0">
                <a:effectLst/>
                <a:latin typeface="Segoe UI Historic" panose="020B0502040204020203" pitchFamily="34" charset="0"/>
              </a:rPr>
              <a:t> *Aucune alerte *Information </a:t>
            </a:r>
            <a:r>
              <a:rPr lang="fr-FR" b="0" i="0" dirty="0" err="1">
                <a:effectLst/>
                <a:latin typeface="Segoe UI Historic" panose="020B0502040204020203" pitchFamily="34" charset="0"/>
              </a:rPr>
              <a:t>Alert</a:t>
            </a:r>
            <a:r>
              <a:rPr lang="fr-FR" b="0" i="0" dirty="0">
                <a:effectLst/>
                <a:latin typeface="Segoe UI Historic" panose="020B0502040204020203" pitchFamily="34" charset="0"/>
              </a:rPr>
              <a:t> *Alerte d'erreur *Alerte de confirmation *Alerte d'avertissement.</a:t>
            </a:r>
            <a:endParaRPr lang="fr-FR" dirty="0"/>
          </a:p>
        </p:txBody>
      </p:sp>
      <p:sp>
        <p:nvSpPr>
          <p:cNvPr id="9" name="ZoneTexte 8">
            <a:extLst>
              <a:ext uri="{FF2B5EF4-FFF2-40B4-BE49-F238E27FC236}">
                <a16:creationId xmlns:a16="http://schemas.microsoft.com/office/drawing/2014/main" id="{1F5B9D5C-A892-B053-327B-2E2A7812EA4A}"/>
              </a:ext>
            </a:extLst>
          </p:cNvPr>
          <p:cNvSpPr txBox="1"/>
          <p:nvPr/>
        </p:nvSpPr>
        <p:spPr>
          <a:xfrm>
            <a:off x="909836" y="-51212"/>
            <a:ext cx="6129336" cy="646331"/>
          </a:xfrm>
          <a:prstGeom prst="rect">
            <a:avLst/>
          </a:prstGeom>
          <a:noFill/>
        </p:spPr>
        <p:txBody>
          <a:bodyPr wrap="square">
            <a:spAutoFit/>
          </a:bodyPr>
          <a:lstStyle/>
          <a:p>
            <a:r>
              <a:rPr lang="fr-FR" sz="3600" i="0" dirty="0">
                <a:ln w="0"/>
                <a:solidFill>
                  <a:schemeClr val="accent1"/>
                </a:solidFill>
                <a:effectLst>
                  <a:outerShdw blurRad="38100" dist="25400" dir="5400000" algn="ctr" rotWithShape="0">
                    <a:srgbClr val="6E747A">
                      <a:alpha val="43000"/>
                    </a:srgbClr>
                  </a:outerShdw>
                </a:effectLst>
                <a:latin typeface="Segoe UI Historic" panose="020B0502040204020203" pitchFamily="34" charset="0"/>
              </a:rPr>
              <a:t>Type: </a:t>
            </a:r>
            <a:endParaRPr lang="fr-FR" sz="3600" dirty="0">
              <a:ln w="0"/>
              <a:solidFill>
                <a:schemeClr val="accent1"/>
              </a:solidFill>
              <a:effectLst>
                <a:outerShdw blurRad="38100" dist="25400" dir="5400000" algn="ctr" rotWithShape="0">
                  <a:srgbClr val="6E747A">
                    <a:alpha val="43000"/>
                  </a:srgbClr>
                </a:outerShdw>
              </a:effectLst>
            </a:endParaRPr>
          </a:p>
        </p:txBody>
      </p:sp>
      <p:sp>
        <p:nvSpPr>
          <p:cNvPr id="11" name="ZoneTexte 10">
            <a:extLst>
              <a:ext uri="{FF2B5EF4-FFF2-40B4-BE49-F238E27FC236}">
                <a16:creationId xmlns:a16="http://schemas.microsoft.com/office/drawing/2014/main" id="{ACD7F331-B69D-5749-818B-FB59EF4B35BF}"/>
              </a:ext>
            </a:extLst>
          </p:cNvPr>
          <p:cNvSpPr txBox="1"/>
          <p:nvPr/>
        </p:nvSpPr>
        <p:spPr>
          <a:xfrm>
            <a:off x="909836" y="3462748"/>
            <a:ext cx="10873208" cy="2308324"/>
          </a:xfrm>
          <a:prstGeom prst="rect">
            <a:avLst/>
          </a:prstGeom>
          <a:noFill/>
        </p:spPr>
        <p:txBody>
          <a:bodyPr wrap="square">
            <a:spAutoFit/>
          </a:bodyPr>
          <a:lstStyle/>
          <a:p>
            <a:r>
              <a:rPr lang="fr-FR" b="0" i="0" dirty="0">
                <a:effectLst/>
                <a:latin typeface="Segoe UI Historic" panose="020B0502040204020203" pitchFamily="34" charset="0"/>
              </a:rPr>
              <a:t>Méthodes et constructeurs dans la boîte d'alerte Ci-dessous, nous pouvons voir les méthodes et le constructeur de la boîte d'alerte </a:t>
            </a:r>
            <a:r>
              <a:rPr lang="fr-FR" b="0" i="0" dirty="0" err="1">
                <a:effectLst/>
                <a:latin typeface="Segoe UI Historic" panose="020B0502040204020203" pitchFamily="34" charset="0"/>
              </a:rPr>
              <a:t>setAlertType</a:t>
            </a:r>
            <a:r>
              <a:rPr lang="fr-FR" b="0" i="0" dirty="0">
                <a:effectLst/>
                <a:latin typeface="Segoe UI Historic" panose="020B0502040204020203" pitchFamily="34" charset="0"/>
              </a:rPr>
              <a:t>(</a:t>
            </a:r>
            <a:r>
              <a:rPr lang="fr-FR" b="0" i="0" dirty="0" err="1">
                <a:effectLst/>
                <a:latin typeface="Segoe UI Historic" panose="020B0502040204020203" pitchFamily="34" charset="0"/>
              </a:rPr>
              <a:t>Alert.AlertType</a:t>
            </a:r>
            <a:r>
              <a:rPr lang="fr-FR" b="0" i="0" dirty="0">
                <a:effectLst/>
                <a:latin typeface="Segoe UI Historic" panose="020B0502040204020203" pitchFamily="34" charset="0"/>
              </a:rPr>
              <a:t>) : définition du type d'alerte. </a:t>
            </a:r>
            <a:r>
              <a:rPr lang="fr-FR" b="0" i="0" dirty="0" err="1">
                <a:effectLst/>
                <a:latin typeface="Segoe UI Historic" panose="020B0502040204020203" pitchFamily="34" charset="0"/>
              </a:rPr>
              <a:t>setContentText</a:t>
            </a:r>
            <a:r>
              <a:rPr lang="fr-FR" b="0" i="0" dirty="0">
                <a:effectLst/>
                <a:latin typeface="Segoe UI Historic" panose="020B0502040204020203" pitchFamily="34" charset="0"/>
              </a:rPr>
              <a:t>(String s) : définition du contenu ou du texte pour alerter l'utilisateur de ce qu'est la boîte de dialogue. Constructeurs </a:t>
            </a:r>
            <a:r>
              <a:rPr lang="fr-FR" b="0" i="0" dirty="0" err="1">
                <a:effectLst/>
                <a:latin typeface="Segoe UI Historic" panose="020B0502040204020203" pitchFamily="34" charset="0"/>
              </a:rPr>
              <a:t>Alert</a:t>
            </a:r>
            <a:r>
              <a:rPr lang="fr-FR" b="0" i="0" dirty="0">
                <a:effectLst/>
                <a:latin typeface="Segoe UI Historic" panose="020B0502040204020203" pitchFamily="34" charset="0"/>
              </a:rPr>
              <a:t>(</a:t>
            </a:r>
            <a:r>
              <a:rPr lang="fr-FR" b="0" i="0" dirty="0" err="1">
                <a:effectLst/>
                <a:latin typeface="Segoe UI Historic" panose="020B0502040204020203" pitchFamily="34" charset="0"/>
              </a:rPr>
              <a:t>Alert.AlertType</a:t>
            </a:r>
            <a:r>
              <a:rPr lang="fr-FR" b="0" i="0" dirty="0">
                <a:effectLst/>
                <a:latin typeface="Segoe UI Historic" panose="020B0502040204020203" pitchFamily="34" charset="0"/>
              </a:rPr>
              <a:t> </a:t>
            </a:r>
            <a:r>
              <a:rPr lang="fr-FR" b="0" i="0" dirty="0" err="1">
                <a:effectLst/>
                <a:latin typeface="Segoe UI Historic" panose="020B0502040204020203" pitchFamily="34" charset="0"/>
              </a:rPr>
              <a:t>alertType</a:t>
            </a:r>
            <a:r>
              <a:rPr lang="fr-FR" b="0" i="0" dirty="0">
                <a:effectLst/>
                <a:latin typeface="Segoe UI Historic" panose="020B0502040204020203" pitchFamily="34" charset="0"/>
              </a:rPr>
              <a:t>) : crée un nouvel objet </a:t>
            </a:r>
            <a:r>
              <a:rPr lang="fr-FR" b="0" i="0" dirty="0" err="1">
                <a:effectLst/>
                <a:latin typeface="Segoe UI Historic" panose="020B0502040204020203" pitchFamily="34" charset="0"/>
              </a:rPr>
              <a:t>Alert</a:t>
            </a:r>
            <a:r>
              <a:rPr lang="fr-FR" b="0" i="0" dirty="0">
                <a:effectLst/>
                <a:latin typeface="Segoe UI Historic" panose="020B0502040204020203" pitchFamily="34" charset="0"/>
              </a:rPr>
              <a:t> avec un paramètre de type d'alerte.</a:t>
            </a:r>
            <a:endParaRPr lang="fr-FR" dirty="0"/>
          </a:p>
        </p:txBody>
      </p:sp>
      <p:sp>
        <p:nvSpPr>
          <p:cNvPr id="13" name="ZoneTexte 12">
            <a:extLst>
              <a:ext uri="{FF2B5EF4-FFF2-40B4-BE49-F238E27FC236}">
                <a16:creationId xmlns:a16="http://schemas.microsoft.com/office/drawing/2014/main" id="{79BE9B8B-F9C2-F8D6-B003-79B870DFB1CD}"/>
              </a:ext>
            </a:extLst>
          </p:cNvPr>
          <p:cNvSpPr txBox="1"/>
          <p:nvPr/>
        </p:nvSpPr>
        <p:spPr>
          <a:xfrm>
            <a:off x="909836" y="2551491"/>
            <a:ext cx="6129336" cy="584775"/>
          </a:xfrm>
          <a:prstGeom prst="rect">
            <a:avLst/>
          </a:prstGeom>
          <a:noFill/>
        </p:spPr>
        <p:txBody>
          <a:bodyPr wrap="square">
            <a:spAutoFit/>
          </a:bodyPr>
          <a:lstStyle/>
          <a:p>
            <a:r>
              <a:rPr lang="fr-FR" sz="3200" i="0" dirty="0">
                <a:ln w="0"/>
                <a:solidFill>
                  <a:schemeClr val="accent1"/>
                </a:solidFill>
                <a:effectLst>
                  <a:outerShdw blurRad="38100" dist="25400" dir="5400000" algn="ctr" rotWithShape="0">
                    <a:srgbClr val="6E747A">
                      <a:alpha val="43000"/>
                    </a:srgbClr>
                  </a:outerShdw>
                </a:effectLst>
                <a:latin typeface="Segoe UI Historic" panose="020B0502040204020203" pitchFamily="34" charset="0"/>
              </a:rPr>
              <a:t>Methods: </a:t>
            </a:r>
            <a:endParaRPr lang="fr-FR" sz="32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2649775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0391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71080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585013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dirty="0"/>
              <a:t>Ajouter un titre de diapositive - 4</a:t>
            </a:r>
          </a:p>
        </p:txBody>
      </p:sp>
      <p:sp>
        <p:nvSpPr>
          <p:cNvPr id="4" name="Espace réservé du texte 3"/>
          <p:cNvSpPr>
            <a:spLocks noGrp="1"/>
          </p:cNvSpPr>
          <p:nvPr>
            <p:ph type="body" sz="half" idx="2"/>
          </p:nvPr>
        </p:nvSpPr>
        <p:spPr/>
        <p:txBody>
          <a:bodyPr rtlCol="0"/>
          <a:lstStyle/>
          <a:p>
            <a:pPr rtl="0"/>
            <a:endParaRPr lang="fr-FR" dirty="0"/>
          </a:p>
        </p:txBody>
      </p:sp>
      <p:sp>
        <p:nvSpPr>
          <p:cNvPr id="3" name="Espace réservé du contenu 2"/>
          <p:cNvSpPr>
            <a:spLocks noGrp="1"/>
          </p:cNvSpPr>
          <p:nvPr>
            <p:ph idx="1"/>
          </p:nvPr>
        </p:nvSpPr>
        <p:spPr/>
        <p:txBody>
          <a:bodyPr rtlCol="0"/>
          <a:lstStyle/>
          <a:p>
            <a:pPr rtl="0"/>
            <a:endParaRPr lang="fr-FR" dirty="0"/>
          </a:p>
        </p:txBody>
      </p:sp>
    </p:spTree>
    <p:extLst>
      <p:ext uri="{BB962C8B-B14F-4D97-AF65-F5344CB8AC3E}">
        <p14:creationId xmlns:p14="http://schemas.microsoft.com/office/powerpoint/2010/main" val="231904698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1397A0C4-8BDD-FE8B-939D-D4F565122DE1}"/>
              </a:ext>
            </a:extLst>
          </p:cNvPr>
          <p:cNvSpPr txBox="1"/>
          <p:nvPr/>
        </p:nvSpPr>
        <p:spPr>
          <a:xfrm>
            <a:off x="1053852" y="404664"/>
            <a:ext cx="11017224" cy="5944384"/>
          </a:xfrm>
          <a:prstGeom prst="rect">
            <a:avLst/>
          </a:prstGeom>
          <a:noFill/>
        </p:spPr>
        <p:txBody>
          <a:bodyPr wrap="square" rtlCol="0">
            <a:spAutoFit/>
          </a:bodyPr>
          <a:lstStyle/>
          <a:p>
            <a:pPr>
              <a:lnSpc>
                <a:spcPct val="150000"/>
              </a:lnSpc>
            </a:pPr>
            <a:r>
              <a:rPr lang="fr-FR" sz="2800" dirty="0">
                <a:solidFill>
                  <a:schemeClr val="accent3">
                    <a:lumMod val="60000"/>
                    <a:lumOff val="40000"/>
                  </a:schemeClr>
                </a:solidFill>
              </a:rPr>
              <a:t>TP2</a:t>
            </a:r>
            <a:r>
              <a:rPr lang="fr-FR" dirty="0"/>
              <a:t>: </a:t>
            </a:r>
            <a:r>
              <a:rPr lang="fr-FR" dirty="0" err="1"/>
              <a:t>Layouts</a:t>
            </a:r>
            <a:r>
              <a:rPr lang="fr-FR" dirty="0"/>
              <a:t>  -</a:t>
            </a:r>
            <a:r>
              <a:rPr lang="fr-FR" sz="2800" dirty="0"/>
              <a:t>&gt; créer des interfaces statique.</a:t>
            </a:r>
          </a:p>
          <a:p>
            <a:pPr>
              <a:lnSpc>
                <a:spcPct val="150000"/>
              </a:lnSpc>
            </a:pPr>
            <a:r>
              <a:rPr lang="fr-FR" sz="2800" dirty="0">
                <a:solidFill>
                  <a:schemeClr val="accent3">
                    <a:lumMod val="60000"/>
                    <a:lumOff val="40000"/>
                  </a:schemeClr>
                </a:solidFill>
              </a:rPr>
              <a:t>TP 3</a:t>
            </a:r>
            <a:r>
              <a:rPr lang="fr-FR" sz="2800" dirty="0"/>
              <a:t>: Events </a:t>
            </a:r>
            <a:r>
              <a:rPr lang="fr-FR" dirty="0"/>
              <a:t>-</a:t>
            </a:r>
            <a:r>
              <a:rPr lang="fr-FR" sz="2800" dirty="0"/>
              <a:t>&gt;mettre les interface dynamique ou bien interactive (interagir avec l’utilisateur) </a:t>
            </a:r>
          </a:p>
          <a:p>
            <a:pPr>
              <a:lnSpc>
                <a:spcPct val="150000"/>
              </a:lnSpc>
            </a:pPr>
            <a:r>
              <a:rPr lang="fr-FR" sz="2800" dirty="0">
                <a:solidFill>
                  <a:schemeClr val="accent3">
                    <a:lumMod val="60000"/>
                    <a:lumOff val="40000"/>
                  </a:schemeClr>
                </a:solidFill>
              </a:rPr>
              <a:t>Un petit résumé:</a:t>
            </a:r>
          </a:p>
          <a:p>
            <a:pPr>
              <a:lnSpc>
                <a:spcPct val="150000"/>
              </a:lnSpc>
            </a:pPr>
            <a:r>
              <a:rPr lang="fr-FR" dirty="0"/>
              <a:t>Objet de la classe   </a:t>
            </a:r>
            <a:r>
              <a:rPr lang="fr-FR" dirty="0" err="1"/>
              <a:t>Javafx</a:t>
            </a:r>
            <a:r>
              <a:rPr lang="fr-FR" dirty="0"/>
              <a:t> . </a:t>
            </a:r>
            <a:r>
              <a:rPr lang="fr-FR" dirty="0" err="1"/>
              <a:t>event</a:t>
            </a:r>
            <a:r>
              <a:rPr lang="fr-FR" dirty="0"/>
              <a:t> .Event</a:t>
            </a:r>
          </a:p>
          <a:p>
            <a:pPr>
              <a:lnSpc>
                <a:spcPct val="150000"/>
              </a:lnSpc>
            </a:pPr>
            <a:r>
              <a:rPr lang="fr-FR" dirty="0"/>
              <a:t>Ex:</a:t>
            </a:r>
          </a:p>
          <a:p>
            <a:pPr>
              <a:lnSpc>
                <a:spcPct val="150000"/>
              </a:lnSpc>
            </a:pPr>
            <a:r>
              <a:rPr lang="fr-FR" dirty="0"/>
              <a:t>        -mouse évent</a:t>
            </a:r>
          </a:p>
          <a:p>
            <a:pPr>
              <a:lnSpc>
                <a:spcPct val="150000"/>
              </a:lnSpc>
            </a:pPr>
            <a:r>
              <a:rPr lang="fr-FR" dirty="0"/>
              <a:t>        -key évent </a:t>
            </a:r>
          </a:p>
          <a:p>
            <a:pPr>
              <a:lnSpc>
                <a:spcPct val="150000"/>
              </a:lnSpc>
            </a:pPr>
            <a:r>
              <a:rPr lang="fr-FR" dirty="0"/>
              <a:t>        -drag </a:t>
            </a:r>
            <a:r>
              <a:rPr lang="fr-FR" dirty="0" err="1"/>
              <a:t>event</a:t>
            </a:r>
            <a:endParaRPr lang="fr-FR" dirty="0"/>
          </a:p>
          <a:p>
            <a:pPr>
              <a:lnSpc>
                <a:spcPct val="150000"/>
              </a:lnSpc>
            </a:pPr>
            <a:r>
              <a:rPr lang="fr-FR" dirty="0"/>
              <a:t>        -</a:t>
            </a:r>
            <a:r>
              <a:rPr lang="fr-FR" dirty="0" err="1"/>
              <a:t>window</a:t>
            </a:r>
            <a:r>
              <a:rPr lang="fr-FR" dirty="0"/>
              <a:t> </a:t>
            </a:r>
            <a:r>
              <a:rPr lang="fr-FR" dirty="0" err="1"/>
              <a:t>event</a:t>
            </a:r>
            <a:r>
              <a:rPr lang="fr-FR" dirty="0"/>
              <a:t> </a:t>
            </a:r>
          </a:p>
        </p:txBody>
      </p:sp>
      <p:pic>
        <p:nvPicPr>
          <p:cNvPr id="5" name="Image 4">
            <a:extLst>
              <a:ext uri="{FF2B5EF4-FFF2-40B4-BE49-F238E27FC236}">
                <a16:creationId xmlns:a16="http://schemas.microsoft.com/office/drawing/2014/main" id="{821E6204-4CAC-7930-F544-2DC8C26112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2724" y="3429000"/>
            <a:ext cx="3168352" cy="4139476"/>
          </a:xfrm>
          <a:prstGeom prst="rect">
            <a:avLst/>
          </a:prstGeom>
        </p:spPr>
      </p:pic>
    </p:spTree>
    <p:extLst>
      <p:ext uri="{BB962C8B-B14F-4D97-AF65-F5344CB8AC3E}">
        <p14:creationId xmlns:p14="http://schemas.microsoft.com/office/powerpoint/2010/main" val="14848117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ppt_x"/>
                                          </p:val>
                                        </p:tav>
                                        <p:tav tm="100000">
                                          <p:val>
                                            <p:strVal val="#ppt_x"/>
                                          </p:val>
                                        </p:tav>
                                      </p:tavLst>
                                    </p:anim>
                                    <p:anim calcmode="lin" valueType="num">
                                      <p:cBhvr additive="base">
                                        <p:cTn id="8" dur="25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25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 calcmode="lin" valueType="num">
                                      <p:cBhvr additive="base">
                                        <p:cTn id="19" dur="25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 calcmode="lin" valueType="num">
                                      <p:cBhvr additive="base">
                                        <p:cTn id="25" dur="25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6" dur="250" fill="hold"/>
                                        <p:tgtEl>
                                          <p:spTgt spid="4">
                                            <p:txEl>
                                              <p:pRg st="2" end="2"/>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anim calcmode="lin" valueType="num">
                                      <p:cBhvr additive="base">
                                        <p:cTn id="29" dur="25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0" dur="250" fill="hold"/>
                                        <p:tgtEl>
                                          <p:spTgt spid="4">
                                            <p:txEl>
                                              <p:pRg st="3" end="3"/>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anim calcmode="lin" valueType="num">
                                      <p:cBhvr additive="base">
                                        <p:cTn id="33" dur="25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4" dur="250" fill="hold"/>
                                        <p:tgtEl>
                                          <p:spTgt spid="4">
                                            <p:txEl>
                                              <p:pRg st="4" end="4"/>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25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8" dur="250" fill="hold"/>
                                        <p:tgtEl>
                                          <p:spTgt spid="4">
                                            <p:txEl>
                                              <p:pRg st="5" end="5"/>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4">
                                            <p:txEl>
                                              <p:pRg st="6" end="6"/>
                                            </p:txEl>
                                          </p:spTgt>
                                        </p:tgtEl>
                                        <p:attrNameLst>
                                          <p:attrName>style.visibility</p:attrName>
                                        </p:attrNameLst>
                                      </p:cBhvr>
                                      <p:to>
                                        <p:strVal val="visible"/>
                                      </p:to>
                                    </p:set>
                                    <p:anim calcmode="lin" valueType="num">
                                      <p:cBhvr additive="base">
                                        <p:cTn id="41" dur="25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2" dur="250" fill="hold"/>
                                        <p:tgtEl>
                                          <p:spTgt spid="4">
                                            <p:txEl>
                                              <p:pRg st="6" end="6"/>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4">
                                            <p:txEl>
                                              <p:pRg st="7" end="7"/>
                                            </p:txEl>
                                          </p:spTgt>
                                        </p:tgtEl>
                                        <p:attrNameLst>
                                          <p:attrName>style.visibility</p:attrName>
                                        </p:attrNameLst>
                                      </p:cBhvr>
                                      <p:to>
                                        <p:strVal val="visible"/>
                                      </p:to>
                                    </p:set>
                                    <p:anim calcmode="lin" valueType="num">
                                      <p:cBhvr additive="base">
                                        <p:cTn id="45" dur="25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6" dur="250" fill="hold"/>
                                        <p:tgtEl>
                                          <p:spTgt spid="4">
                                            <p:txEl>
                                              <p:pRg st="7" end="7"/>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4">
                                            <p:txEl>
                                              <p:pRg st="8" end="8"/>
                                            </p:txEl>
                                          </p:spTgt>
                                        </p:tgtEl>
                                        <p:attrNameLst>
                                          <p:attrName>style.visibility</p:attrName>
                                        </p:attrNameLst>
                                      </p:cBhvr>
                                      <p:to>
                                        <p:strVal val="visible"/>
                                      </p:to>
                                    </p:set>
                                    <p:anim calcmode="lin" valueType="num">
                                      <p:cBhvr additive="base">
                                        <p:cTn id="49" dur="25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50" dur="25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wipe(down)">
                                      <p:cBhvr>
                                        <p:cTn id="55"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pPr rtl="0"/>
            <a:r>
              <a:rPr lang="fr-FR" dirty="0"/>
              <a:t>Ajouter un titre de diapositive - 5</a:t>
            </a:r>
          </a:p>
        </p:txBody>
      </p:sp>
      <p:sp>
        <p:nvSpPr>
          <p:cNvPr id="5" name="Espace réservé du texte 4"/>
          <p:cNvSpPr>
            <a:spLocks noGrp="1"/>
          </p:cNvSpPr>
          <p:nvPr>
            <p:ph type="body" sz="half" idx="2"/>
          </p:nvPr>
        </p:nvSpPr>
        <p:spPr/>
        <p:txBody>
          <a:bodyPr rtlCol="0"/>
          <a:lstStyle/>
          <a:p>
            <a:pPr rtl="0"/>
            <a:endParaRPr lang="fr-FR" dirty="0"/>
          </a:p>
        </p:txBody>
      </p:sp>
      <p:sp>
        <p:nvSpPr>
          <p:cNvPr id="6" name="Espace réservé d’image 5" descr="Espace réservé vide pour ajouter une image. Cliquez sur l’espace réservé et sélectionnez l’image à ajouter."/>
          <p:cNvSpPr>
            <a:spLocks noGrp="1"/>
          </p:cNvSpPr>
          <p:nvPr>
            <p:ph type="pic" idx="1"/>
          </p:nvPr>
        </p:nvSpPr>
        <p:spPr/>
      </p:sp>
    </p:spTree>
    <p:extLst>
      <p:ext uri="{BB962C8B-B14F-4D97-AF65-F5344CB8AC3E}">
        <p14:creationId xmlns:p14="http://schemas.microsoft.com/office/powerpoint/2010/main" val="348033997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889A775F-6E95-1710-6531-43CAA6724F6C}"/>
              </a:ext>
            </a:extLst>
          </p:cNvPr>
          <p:cNvSpPr txBox="1"/>
          <p:nvPr/>
        </p:nvSpPr>
        <p:spPr>
          <a:xfrm>
            <a:off x="1180206" y="10071"/>
            <a:ext cx="3528368" cy="1077218"/>
          </a:xfrm>
          <a:prstGeom prst="rect">
            <a:avLst/>
          </a:prstGeom>
          <a:noFill/>
        </p:spPr>
        <p:txBody>
          <a:bodyPr wrap="square" rtlCol="0">
            <a:spAutoFit/>
          </a:bodyPr>
          <a:lstStyle/>
          <a:p>
            <a:r>
              <a:rPr lang="fr-FR" sz="3200" dirty="0">
                <a:solidFill>
                  <a:schemeClr val="accent3">
                    <a:lumMod val="60000"/>
                    <a:lumOff val="40000"/>
                  </a:schemeClr>
                </a:solidFill>
              </a:rPr>
              <a:t>Tp3:</a:t>
            </a:r>
          </a:p>
          <a:p>
            <a:endParaRPr lang="fr-FR" sz="3200" dirty="0"/>
          </a:p>
        </p:txBody>
      </p:sp>
      <p:graphicFrame>
        <p:nvGraphicFramePr>
          <p:cNvPr id="8" name="Tableau 7">
            <a:extLst>
              <a:ext uri="{FF2B5EF4-FFF2-40B4-BE49-F238E27FC236}">
                <a16:creationId xmlns:a16="http://schemas.microsoft.com/office/drawing/2014/main" id="{A0933E41-6496-4CB2-AA09-ACDE15B821B5}"/>
              </a:ext>
            </a:extLst>
          </p:cNvPr>
          <p:cNvGraphicFramePr>
            <a:graphicFrameLocks noGrp="1"/>
          </p:cNvGraphicFramePr>
          <p:nvPr>
            <p:extLst>
              <p:ext uri="{D42A27DB-BD31-4B8C-83A1-F6EECF244321}">
                <p14:modId xmlns:p14="http://schemas.microsoft.com/office/powerpoint/2010/main" val="2390755942"/>
              </p:ext>
            </p:extLst>
          </p:nvPr>
        </p:nvGraphicFramePr>
        <p:xfrm>
          <a:off x="1027335" y="576640"/>
          <a:ext cx="10674846" cy="2116192"/>
        </p:xfrm>
        <a:graphic>
          <a:graphicData uri="http://schemas.openxmlformats.org/drawingml/2006/table">
            <a:tbl>
              <a:tblPr firstRow="1" bandRow="1">
                <a:tableStyleId>{2D5ABB26-0587-4C30-8999-92F81FD0307C}</a:tableStyleId>
              </a:tblPr>
              <a:tblGrid>
                <a:gridCol w="5337423">
                  <a:extLst>
                    <a:ext uri="{9D8B030D-6E8A-4147-A177-3AD203B41FA5}">
                      <a16:colId xmlns:a16="http://schemas.microsoft.com/office/drawing/2014/main" val="860808885"/>
                    </a:ext>
                  </a:extLst>
                </a:gridCol>
                <a:gridCol w="5337423">
                  <a:extLst>
                    <a:ext uri="{9D8B030D-6E8A-4147-A177-3AD203B41FA5}">
                      <a16:colId xmlns:a16="http://schemas.microsoft.com/office/drawing/2014/main" val="1351673731"/>
                    </a:ext>
                  </a:extLst>
                </a:gridCol>
              </a:tblGrid>
              <a:tr h="561712">
                <a:tc>
                  <a:txBody>
                    <a:bodyPr/>
                    <a:lstStyle/>
                    <a:p>
                      <a:r>
                        <a:rPr lang="fr-FR" dirty="0"/>
                        <a:t>                               </a:t>
                      </a:r>
                      <a:r>
                        <a:rPr lang="fr-FR" dirty="0" err="1"/>
                        <a:t>Filter</a:t>
                      </a:r>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FR" dirty="0"/>
                        <a:t>                             Handler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5201611"/>
                  </a:ext>
                </a:extLst>
              </a:tr>
              <a:tr h="331008">
                <a:tc>
                  <a:txBody>
                    <a:bodyPr/>
                    <a:lstStyle/>
                    <a:p>
                      <a:r>
                        <a:rPr lang="fr-FR" dirty="0"/>
                        <a:t>Exécution le code des filtres en suivant le chemin descendront , de la racine (stage)jusqu’a composant cible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FR" dirty="0"/>
                        <a:t>Exécution le code des gestion d’ évènement (handler) en suivant le chemin montant du composant cible à la racine (stage)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0071111"/>
                  </a:ext>
                </a:extLst>
              </a:tr>
            </a:tbl>
          </a:graphicData>
        </a:graphic>
      </p:graphicFrame>
      <p:sp>
        <p:nvSpPr>
          <p:cNvPr id="9" name="Rectangle 8">
            <a:extLst>
              <a:ext uri="{FF2B5EF4-FFF2-40B4-BE49-F238E27FC236}">
                <a16:creationId xmlns:a16="http://schemas.microsoft.com/office/drawing/2014/main" id="{43DE3BCF-1FAB-F7D7-DA04-A0E70421D7CF}"/>
              </a:ext>
            </a:extLst>
          </p:cNvPr>
          <p:cNvSpPr/>
          <p:nvPr/>
        </p:nvSpPr>
        <p:spPr>
          <a:xfrm>
            <a:off x="4654252" y="2992222"/>
            <a:ext cx="1656184" cy="5087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stage</a:t>
            </a:r>
          </a:p>
        </p:txBody>
      </p:sp>
      <p:sp>
        <p:nvSpPr>
          <p:cNvPr id="10" name="Rectangle 9">
            <a:extLst>
              <a:ext uri="{FF2B5EF4-FFF2-40B4-BE49-F238E27FC236}">
                <a16:creationId xmlns:a16="http://schemas.microsoft.com/office/drawing/2014/main" id="{27BDC108-B61A-2D16-F7F0-812523439653}"/>
              </a:ext>
            </a:extLst>
          </p:cNvPr>
          <p:cNvSpPr/>
          <p:nvPr/>
        </p:nvSpPr>
        <p:spPr>
          <a:xfrm>
            <a:off x="4708574" y="4969128"/>
            <a:ext cx="1656184" cy="5087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Gride</a:t>
            </a:r>
            <a:r>
              <a:rPr lang="fr-FR" dirty="0"/>
              <a:t> pane</a:t>
            </a:r>
          </a:p>
        </p:txBody>
      </p:sp>
      <p:sp>
        <p:nvSpPr>
          <p:cNvPr id="12" name="Rectangle 11">
            <a:extLst>
              <a:ext uri="{FF2B5EF4-FFF2-40B4-BE49-F238E27FC236}">
                <a16:creationId xmlns:a16="http://schemas.microsoft.com/office/drawing/2014/main" id="{17B2CBF9-23B8-F686-23B9-3109D152221F}"/>
              </a:ext>
            </a:extLst>
          </p:cNvPr>
          <p:cNvSpPr/>
          <p:nvPr/>
        </p:nvSpPr>
        <p:spPr>
          <a:xfrm>
            <a:off x="4708574" y="6093296"/>
            <a:ext cx="1656184" cy="5087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Button</a:t>
            </a:r>
          </a:p>
        </p:txBody>
      </p:sp>
      <p:sp>
        <p:nvSpPr>
          <p:cNvPr id="13" name="Rectangle 12">
            <a:extLst>
              <a:ext uri="{FF2B5EF4-FFF2-40B4-BE49-F238E27FC236}">
                <a16:creationId xmlns:a16="http://schemas.microsoft.com/office/drawing/2014/main" id="{7C3EE3D1-B5C1-6ED6-C6C9-B807AF420D8E}"/>
              </a:ext>
            </a:extLst>
          </p:cNvPr>
          <p:cNvSpPr/>
          <p:nvPr/>
        </p:nvSpPr>
        <p:spPr>
          <a:xfrm>
            <a:off x="4708574" y="4033024"/>
            <a:ext cx="1656184" cy="5087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err="1"/>
              <a:t>scene</a:t>
            </a:r>
            <a:endParaRPr lang="fr-FR" dirty="0"/>
          </a:p>
        </p:txBody>
      </p:sp>
      <p:cxnSp>
        <p:nvCxnSpPr>
          <p:cNvPr id="15" name="Connecteur droit avec flèche 14">
            <a:extLst>
              <a:ext uri="{FF2B5EF4-FFF2-40B4-BE49-F238E27FC236}">
                <a16:creationId xmlns:a16="http://schemas.microsoft.com/office/drawing/2014/main" id="{F2FBABF9-3BBD-8939-5BFB-DD10EF74A173}"/>
              </a:ext>
            </a:extLst>
          </p:cNvPr>
          <p:cNvCxnSpPr/>
          <p:nvPr/>
        </p:nvCxnSpPr>
        <p:spPr>
          <a:xfrm>
            <a:off x="6094412" y="3605706"/>
            <a:ext cx="0" cy="322620"/>
          </a:xfrm>
          <a:prstGeom prst="straightConnector1">
            <a:avLst/>
          </a:prstGeom>
          <a:ln w="254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B88B51E3-8966-8484-819C-CB524AE03493}"/>
              </a:ext>
            </a:extLst>
          </p:cNvPr>
          <p:cNvCxnSpPr/>
          <p:nvPr/>
        </p:nvCxnSpPr>
        <p:spPr>
          <a:xfrm>
            <a:off x="6083299" y="5661248"/>
            <a:ext cx="0" cy="322620"/>
          </a:xfrm>
          <a:prstGeom prst="straightConnector1">
            <a:avLst/>
          </a:prstGeom>
          <a:ln w="254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73CE2AC1-7CC3-5C1E-C18F-8D5B6A241AE1}"/>
              </a:ext>
            </a:extLst>
          </p:cNvPr>
          <p:cNvCxnSpPr/>
          <p:nvPr/>
        </p:nvCxnSpPr>
        <p:spPr>
          <a:xfrm>
            <a:off x="6083299" y="4541810"/>
            <a:ext cx="0" cy="322620"/>
          </a:xfrm>
          <a:prstGeom prst="straightConnector1">
            <a:avLst/>
          </a:prstGeom>
          <a:ln w="254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BFAD8CFD-6114-61C4-3BFB-99C90E3FBE3D}"/>
              </a:ext>
            </a:extLst>
          </p:cNvPr>
          <p:cNvCxnSpPr/>
          <p:nvPr/>
        </p:nvCxnSpPr>
        <p:spPr>
          <a:xfrm flipV="1">
            <a:off x="4942284" y="3605706"/>
            <a:ext cx="0" cy="36477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8A849507-3F10-5FCA-246F-C80C14778CD8}"/>
              </a:ext>
            </a:extLst>
          </p:cNvPr>
          <p:cNvCxnSpPr>
            <a:cxnSpLocks/>
          </p:cNvCxnSpPr>
          <p:nvPr/>
        </p:nvCxnSpPr>
        <p:spPr>
          <a:xfrm flipV="1">
            <a:off x="4942284" y="4604358"/>
            <a:ext cx="0" cy="26007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56E9415-F734-E067-603A-7F2DC3D5CE3E}"/>
              </a:ext>
            </a:extLst>
          </p:cNvPr>
          <p:cNvCxnSpPr/>
          <p:nvPr/>
        </p:nvCxnSpPr>
        <p:spPr>
          <a:xfrm flipV="1">
            <a:off x="4942284" y="5619098"/>
            <a:ext cx="0" cy="36477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ZoneTexte 25">
            <a:extLst>
              <a:ext uri="{FF2B5EF4-FFF2-40B4-BE49-F238E27FC236}">
                <a16:creationId xmlns:a16="http://schemas.microsoft.com/office/drawing/2014/main" id="{85A63206-5A05-91CF-B105-610CB5695833}"/>
              </a:ext>
            </a:extLst>
          </p:cNvPr>
          <p:cNvSpPr txBox="1"/>
          <p:nvPr/>
        </p:nvSpPr>
        <p:spPr>
          <a:xfrm>
            <a:off x="2295674" y="3740812"/>
            <a:ext cx="1890315" cy="1569660"/>
          </a:xfrm>
          <a:prstGeom prst="rect">
            <a:avLst/>
          </a:prstGeom>
          <a:noFill/>
        </p:spPr>
        <p:txBody>
          <a:bodyPr wrap="square">
            <a:spAutoFit/>
          </a:bodyPr>
          <a:lstStyle/>
          <a:p>
            <a:r>
              <a:rPr lang="fr-FR" sz="2400" dirty="0"/>
              <a:t>Phase de capteur de l ’ évènement handler</a:t>
            </a:r>
          </a:p>
        </p:txBody>
      </p:sp>
      <p:sp>
        <p:nvSpPr>
          <p:cNvPr id="29" name="ZoneTexte 28">
            <a:extLst>
              <a:ext uri="{FF2B5EF4-FFF2-40B4-BE49-F238E27FC236}">
                <a16:creationId xmlns:a16="http://schemas.microsoft.com/office/drawing/2014/main" id="{65A98F3F-B586-1892-A48D-17D57B4381C4}"/>
              </a:ext>
            </a:extLst>
          </p:cNvPr>
          <p:cNvSpPr txBox="1"/>
          <p:nvPr/>
        </p:nvSpPr>
        <p:spPr>
          <a:xfrm>
            <a:off x="6670476" y="3756980"/>
            <a:ext cx="1890315" cy="1569660"/>
          </a:xfrm>
          <a:prstGeom prst="rect">
            <a:avLst/>
          </a:prstGeom>
          <a:noFill/>
        </p:spPr>
        <p:txBody>
          <a:bodyPr wrap="square">
            <a:spAutoFit/>
          </a:bodyPr>
          <a:lstStyle/>
          <a:p>
            <a:pPr algn="ctr"/>
            <a:r>
              <a:rPr lang="fr-FR" sz="2400" dirty="0"/>
              <a:t>Phase de capteur de l ’ évènement </a:t>
            </a:r>
            <a:r>
              <a:rPr lang="fr-FR" sz="2400" dirty="0" err="1"/>
              <a:t>filter</a:t>
            </a:r>
            <a:endParaRPr lang="fr-FR" sz="2400" dirty="0"/>
          </a:p>
        </p:txBody>
      </p:sp>
    </p:spTree>
    <p:extLst>
      <p:ext uri="{BB962C8B-B14F-4D97-AF65-F5344CB8AC3E}">
        <p14:creationId xmlns:p14="http://schemas.microsoft.com/office/powerpoint/2010/main" val="23419111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1"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1"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500" fill="hold"/>
                                        <p:tgtEl>
                                          <p:spTgt spid="18"/>
                                        </p:tgtEl>
                                        <p:attrNameLst>
                                          <p:attrName>ppt_x</p:attrName>
                                        </p:attrNameLst>
                                      </p:cBhvr>
                                      <p:tavLst>
                                        <p:tav tm="0">
                                          <p:val>
                                            <p:strVal val="#ppt_x"/>
                                          </p:val>
                                        </p:tav>
                                        <p:tav tm="100000">
                                          <p:val>
                                            <p:strVal val="#ppt_x"/>
                                          </p:val>
                                        </p:tav>
                                      </p:tavLst>
                                    </p:anim>
                                    <p:anim calcmode="lin" valueType="num">
                                      <p:cBhvr additive="base">
                                        <p:cTn id="50"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1" fill="hold" nodeType="click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ppt_x"/>
                                          </p:val>
                                        </p:tav>
                                        <p:tav tm="100000">
                                          <p:val>
                                            <p:strVal val="#ppt_x"/>
                                          </p:val>
                                        </p:tav>
                                      </p:tavLst>
                                    </p:anim>
                                    <p:anim calcmode="lin" valueType="num">
                                      <p:cBhvr additive="base">
                                        <p:cTn id="56"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6">
                                            <p:txEl>
                                              <p:pRg st="0" end="0"/>
                                            </p:txEl>
                                          </p:spTgt>
                                        </p:tgtEl>
                                        <p:attrNameLst>
                                          <p:attrName>style.visibility</p:attrName>
                                        </p:attrNameLst>
                                      </p:cBhvr>
                                      <p:to>
                                        <p:strVal val="visible"/>
                                      </p:to>
                                    </p:set>
                                    <p:animEffect transition="in" filter="fade">
                                      <p:cBhvr>
                                        <p:cTn id="61" dur="500"/>
                                        <p:tgtEl>
                                          <p:spTgt spid="26">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22"/>
                                        </p:tgtEl>
                                        <p:attrNameLst>
                                          <p:attrName>style.visibility</p:attrName>
                                        </p:attrNameLst>
                                      </p:cBhvr>
                                      <p:to>
                                        <p:strVal val="visible"/>
                                      </p:to>
                                    </p:set>
                                    <p:anim calcmode="lin" valueType="num">
                                      <p:cBhvr additive="base">
                                        <p:cTn id="66" dur="500" fill="hold"/>
                                        <p:tgtEl>
                                          <p:spTgt spid="22"/>
                                        </p:tgtEl>
                                        <p:attrNameLst>
                                          <p:attrName>ppt_x</p:attrName>
                                        </p:attrNameLst>
                                      </p:cBhvr>
                                      <p:tavLst>
                                        <p:tav tm="0">
                                          <p:val>
                                            <p:strVal val="#ppt_x"/>
                                          </p:val>
                                        </p:tav>
                                        <p:tav tm="100000">
                                          <p:val>
                                            <p:strVal val="#ppt_x"/>
                                          </p:val>
                                        </p:tav>
                                      </p:tavLst>
                                    </p:anim>
                                    <p:anim calcmode="lin" valueType="num">
                                      <p:cBhvr additive="base">
                                        <p:cTn id="67"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21"/>
                                        </p:tgtEl>
                                        <p:attrNameLst>
                                          <p:attrName>style.visibility</p:attrName>
                                        </p:attrNameLst>
                                      </p:cBhvr>
                                      <p:to>
                                        <p:strVal val="visible"/>
                                      </p:to>
                                    </p:set>
                                    <p:anim calcmode="lin" valueType="num">
                                      <p:cBhvr additive="base">
                                        <p:cTn id="72" dur="500" fill="hold"/>
                                        <p:tgtEl>
                                          <p:spTgt spid="21"/>
                                        </p:tgtEl>
                                        <p:attrNameLst>
                                          <p:attrName>ppt_x</p:attrName>
                                        </p:attrNameLst>
                                      </p:cBhvr>
                                      <p:tavLst>
                                        <p:tav tm="0">
                                          <p:val>
                                            <p:strVal val="#ppt_x"/>
                                          </p:val>
                                        </p:tav>
                                        <p:tav tm="100000">
                                          <p:val>
                                            <p:strVal val="#ppt_x"/>
                                          </p:val>
                                        </p:tav>
                                      </p:tavLst>
                                    </p:anim>
                                    <p:anim calcmode="lin" valueType="num">
                                      <p:cBhvr additive="base">
                                        <p:cTn id="73"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nodeType="clickEffect">
                                  <p:stCondLst>
                                    <p:cond delay="0"/>
                                  </p:stCondLst>
                                  <p:childTnLst>
                                    <p:set>
                                      <p:cBhvr>
                                        <p:cTn id="77" dur="1" fill="hold">
                                          <p:stCondLst>
                                            <p:cond delay="0"/>
                                          </p:stCondLst>
                                        </p:cTn>
                                        <p:tgtEl>
                                          <p:spTgt spid="20"/>
                                        </p:tgtEl>
                                        <p:attrNameLst>
                                          <p:attrName>style.visibility</p:attrName>
                                        </p:attrNameLst>
                                      </p:cBhvr>
                                      <p:to>
                                        <p:strVal val="visible"/>
                                      </p:to>
                                    </p:set>
                                    <p:anim calcmode="lin" valueType="num">
                                      <p:cBhvr additive="base">
                                        <p:cTn id="78" dur="500" fill="hold"/>
                                        <p:tgtEl>
                                          <p:spTgt spid="20"/>
                                        </p:tgtEl>
                                        <p:attrNameLst>
                                          <p:attrName>ppt_x</p:attrName>
                                        </p:attrNameLst>
                                      </p:cBhvr>
                                      <p:tavLst>
                                        <p:tav tm="0">
                                          <p:val>
                                            <p:strVal val="#ppt_x"/>
                                          </p:val>
                                        </p:tav>
                                        <p:tav tm="100000">
                                          <p:val>
                                            <p:strVal val="#ppt_x"/>
                                          </p:val>
                                        </p:tav>
                                      </p:tavLst>
                                    </p:anim>
                                    <p:anim calcmode="lin" valueType="num">
                                      <p:cBhvr additive="base">
                                        <p:cTn id="7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364BC5-8B2D-21DB-ED84-9BD52AB6C939}"/>
              </a:ext>
            </a:extLst>
          </p:cNvPr>
          <p:cNvSpPr>
            <a:spLocks noGrp="1"/>
          </p:cNvSpPr>
          <p:nvPr>
            <p:ph type="title"/>
          </p:nvPr>
        </p:nvSpPr>
        <p:spPr>
          <a:xfrm>
            <a:off x="1053852" y="332656"/>
            <a:ext cx="10364826" cy="5683473"/>
          </a:xfrm>
        </p:spPr>
        <p:txBody>
          <a:bodyPr>
            <a:noAutofit/>
          </a:bodyPr>
          <a:lstStyle/>
          <a:p>
            <a:pPr>
              <a:lnSpc>
                <a:spcPct val="150000"/>
              </a:lnSpc>
            </a:pPr>
            <a:r>
              <a:rPr lang="fr-FR" sz="2400" dirty="0"/>
              <a:t>Il existe plusieurs méthodes Pour enregistré   un récepteur   d ’ évènement  sur un nœud de graphe de scène :</a:t>
            </a:r>
            <a:br>
              <a:rPr lang="fr-FR" sz="2400" dirty="0"/>
            </a:br>
            <a:r>
              <a:rPr lang="fr-FR" sz="2400" dirty="0"/>
              <a:t>        -</a:t>
            </a:r>
            <a:r>
              <a:rPr lang="fr-FR" sz="2400" dirty="0" err="1"/>
              <a:t>addEvent</a:t>
            </a:r>
            <a:r>
              <a:rPr lang="fr-FR" sz="2400" dirty="0"/>
              <a:t> .</a:t>
            </a:r>
            <a:r>
              <a:rPr lang="fr-FR" sz="2400" dirty="0" err="1"/>
              <a:t>Filter</a:t>
            </a:r>
            <a:r>
              <a:rPr lang="fr-FR" sz="2400" dirty="0"/>
              <a:t> ()</a:t>
            </a:r>
            <a:br>
              <a:rPr lang="fr-FR" sz="2400" dirty="0"/>
            </a:br>
            <a:r>
              <a:rPr lang="fr-FR" sz="2400" dirty="0"/>
              <a:t>        -</a:t>
            </a:r>
            <a:r>
              <a:rPr lang="fr-FR" sz="2400" dirty="0" err="1"/>
              <a:t>addEvent.handler</a:t>
            </a:r>
            <a:r>
              <a:rPr lang="fr-FR" sz="2400" dirty="0"/>
              <a:t>()</a:t>
            </a:r>
            <a:br>
              <a:rPr lang="fr-FR" sz="2400" dirty="0"/>
            </a:br>
            <a:r>
              <a:rPr lang="fr-FR" sz="2400" dirty="0"/>
              <a:t>       -utiliser une des méthode utilitaires  :</a:t>
            </a:r>
            <a:br>
              <a:rPr lang="fr-FR" sz="2400" dirty="0"/>
            </a:br>
            <a:r>
              <a:rPr lang="fr-FR" sz="2400" dirty="0">
                <a:highlight>
                  <a:srgbClr val="800080"/>
                </a:highlight>
              </a:rPr>
              <a:t>ex</a:t>
            </a:r>
            <a:r>
              <a:rPr lang="fr-FR" sz="2400" dirty="0"/>
              <a:t>:</a:t>
            </a:r>
            <a:br>
              <a:rPr lang="fr-FR" sz="2400" dirty="0"/>
            </a:br>
            <a:r>
              <a:rPr lang="fr-FR" sz="2400" dirty="0" err="1"/>
              <a:t>SetOnKey</a:t>
            </a:r>
            <a:r>
              <a:rPr lang="fr-FR" sz="2400" dirty="0"/>
              <a:t> </a:t>
            </a:r>
            <a:r>
              <a:rPr lang="fr-FR" sz="2400" dirty="0" err="1"/>
              <a:t>pressed</a:t>
            </a:r>
            <a:r>
              <a:rPr lang="fr-FR" sz="2400" dirty="0"/>
              <a:t> ( Event Handler &lt;</a:t>
            </a:r>
            <a:r>
              <a:rPr lang="fr-FR" sz="2400" dirty="0" err="1"/>
              <a:t>keyEvent</a:t>
            </a:r>
            <a:r>
              <a:rPr lang="fr-FR" sz="2400" dirty="0"/>
              <a:t>&gt;</a:t>
            </a:r>
            <a:r>
              <a:rPr lang="fr-FR" sz="2400" dirty="0" err="1"/>
              <a:t>event</a:t>
            </a:r>
            <a:r>
              <a:rPr lang="fr-FR" sz="2400" dirty="0"/>
              <a:t> )</a:t>
            </a:r>
            <a:br>
              <a:rPr lang="fr-FR" sz="2400" dirty="0"/>
            </a:br>
            <a:r>
              <a:rPr lang="fr-FR" sz="2400" dirty="0" err="1"/>
              <a:t>SetOnMouse</a:t>
            </a:r>
            <a:r>
              <a:rPr lang="fr-FR" sz="2400" dirty="0"/>
              <a:t> </a:t>
            </a:r>
            <a:r>
              <a:rPr lang="fr-FR" sz="2400" dirty="0" err="1"/>
              <a:t>pressed</a:t>
            </a:r>
            <a:r>
              <a:rPr lang="fr-FR" sz="2400" dirty="0"/>
              <a:t> ( Event Handler &lt;</a:t>
            </a:r>
            <a:r>
              <a:rPr lang="fr-FR" sz="2400" dirty="0" err="1"/>
              <a:t>MouseEvent</a:t>
            </a:r>
            <a:r>
              <a:rPr lang="fr-FR" sz="2400" dirty="0"/>
              <a:t>&gt;</a:t>
            </a:r>
            <a:r>
              <a:rPr lang="fr-FR" sz="2400" dirty="0" err="1"/>
              <a:t>event</a:t>
            </a:r>
            <a:r>
              <a:rPr lang="fr-FR" sz="2400" dirty="0"/>
              <a:t> )</a:t>
            </a:r>
            <a:br>
              <a:rPr lang="fr-FR" sz="2400" dirty="0"/>
            </a:br>
            <a:r>
              <a:rPr lang="fr-FR" sz="2400" dirty="0" err="1"/>
              <a:t>SetOnAction</a:t>
            </a:r>
            <a:r>
              <a:rPr lang="fr-FR" sz="2400" dirty="0"/>
              <a:t> ( Event Handler &lt;</a:t>
            </a:r>
            <a:r>
              <a:rPr lang="fr-FR" sz="2400" dirty="0" err="1"/>
              <a:t>ActionEvent</a:t>
            </a:r>
            <a:r>
              <a:rPr lang="fr-FR" sz="2400" dirty="0"/>
              <a:t>&gt;</a:t>
            </a:r>
            <a:r>
              <a:rPr lang="fr-FR" sz="2400" dirty="0" err="1"/>
              <a:t>event</a:t>
            </a:r>
            <a:r>
              <a:rPr lang="fr-FR" sz="2400" dirty="0"/>
              <a:t> )</a:t>
            </a:r>
            <a:br>
              <a:rPr lang="fr-FR" sz="2400" dirty="0"/>
            </a:br>
            <a:endParaRPr lang="fr-FR" sz="2400" dirty="0"/>
          </a:p>
        </p:txBody>
      </p:sp>
    </p:spTree>
    <p:extLst>
      <p:ext uri="{BB962C8B-B14F-4D97-AF65-F5344CB8AC3E}">
        <p14:creationId xmlns:p14="http://schemas.microsoft.com/office/powerpoint/2010/main" val="208073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14161" y="188640"/>
            <a:ext cx="10360501" cy="706091"/>
          </a:xfrm>
          <a:ln>
            <a:solidFill>
              <a:schemeClr val="accent1"/>
            </a:solidFill>
          </a:ln>
        </p:spPr>
        <p:txBody>
          <a:bodyPr rtlCol="0"/>
          <a:lstStyle/>
          <a:p>
            <a:pPr rtl="0"/>
            <a:r>
              <a:rPr kumimoji="0" lang="fr-FR" sz="3600" i="0" u="none" strike="noStrike" kern="1200" normalizeH="0" baseline="0" dirty="0">
                <a:ln w="0"/>
                <a:solidFill>
                  <a:schemeClr val="accent1"/>
                </a:solidFill>
                <a:effectLst>
                  <a:outerShdw blurRad="38100" dist="25400" dir="5400000" algn="ctr" rotWithShape="0">
                    <a:srgbClr val="6E747A">
                      <a:alpha val="43000"/>
                    </a:srgbClr>
                  </a:outerShdw>
                </a:effectLst>
                <a:uLnTx/>
                <a:uFillTx/>
                <a:latin typeface="Lucida Bright" panose="02040602050505020304" pitchFamily="18" charset="0"/>
              </a:rPr>
              <a:t>Exercice 1</a:t>
            </a:r>
            <a:endParaRPr lang="fr-FR" dirty="0">
              <a:ln w="0"/>
              <a:solidFill>
                <a:schemeClr val="accent1"/>
              </a:solidFill>
              <a:effectLst>
                <a:outerShdw blurRad="38100" dist="25400" dir="5400000" algn="ctr" rotWithShape="0">
                  <a:srgbClr val="6E747A">
                    <a:alpha val="43000"/>
                  </a:srgbClr>
                </a:outerShdw>
              </a:effectLst>
            </a:endParaRPr>
          </a:p>
        </p:txBody>
      </p:sp>
      <p:sp>
        <p:nvSpPr>
          <p:cNvPr id="4" name="ZoneTexte 3">
            <a:extLst>
              <a:ext uri="{FF2B5EF4-FFF2-40B4-BE49-F238E27FC236}">
                <a16:creationId xmlns:a16="http://schemas.microsoft.com/office/drawing/2014/main" id="{1796C036-498F-BF1E-B7E3-84DA1AB7B803}"/>
              </a:ext>
            </a:extLst>
          </p:cNvPr>
          <p:cNvSpPr txBox="1"/>
          <p:nvPr/>
        </p:nvSpPr>
        <p:spPr>
          <a:xfrm>
            <a:off x="765820" y="1333252"/>
            <a:ext cx="5832648" cy="4154984"/>
          </a:xfrm>
          <a:prstGeom prst="rect">
            <a:avLst/>
          </a:prstGeom>
          <a:noFill/>
        </p:spPr>
        <p:txBody>
          <a:bodyPr wrap="square">
            <a:spAutoFit/>
          </a:bodyPr>
          <a:lstStyle/>
          <a:p>
            <a:r>
              <a:rPr lang="fr-FR" b="0" dirty="0">
                <a:solidFill>
                  <a:srgbClr val="CCCCCC"/>
                </a:solidFill>
                <a:effectLst/>
                <a:latin typeface="Consolas" panose="020B0609020204030204" pitchFamily="49" charset="0"/>
              </a:rPr>
              <a:t> </a:t>
            </a:r>
            <a:r>
              <a:rPr lang="fr-FR" b="0" dirty="0">
                <a:solidFill>
                  <a:srgbClr val="569CD6"/>
                </a:solidFill>
                <a:effectLst/>
                <a:latin typeface="Consolas" panose="020B0609020204030204" pitchFamily="49" charset="0"/>
              </a:rPr>
              <a:t>public</a:t>
            </a:r>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void</a:t>
            </a:r>
            <a:r>
              <a:rPr lang="fr-FR" b="0" dirty="0">
                <a:solidFill>
                  <a:srgbClr val="CCCCCC"/>
                </a:solidFill>
                <a:effectLst/>
                <a:latin typeface="Consolas" panose="020B0609020204030204" pitchFamily="49" charset="0"/>
              </a:rPr>
              <a:t> </a:t>
            </a:r>
            <a:r>
              <a:rPr lang="fr-FR" b="0" dirty="0">
                <a:solidFill>
                  <a:srgbClr val="DCDCAA"/>
                </a:solidFill>
                <a:effectLst/>
                <a:latin typeface="Consolas" panose="020B0609020204030204" pitchFamily="49" charset="0"/>
              </a:rPr>
              <a:t>start</a:t>
            </a:r>
            <a:r>
              <a:rPr lang="fr-FR" b="0" dirty="0">
                <a:solidFill>
                  <a:srgbClr val="CCCCCC"/>
                </a:solidFill>
                <a:effectLst/>
                <a:latin typeface="Consolas" panose="020B0609020204030204" pitchFamily="49" charset="0"/>
              </a:rPr>
              <a:t>(</a:t>
            </a:r>
            <a:r>
              <a:rPr lang="fr-FR" b="0" dirty="0">
                <a:solidFill>
                  <a:srgbClr val="4EC9B0"/>
                </a:solidFill>
                <a:effectLst/>
                <a:latin typeface="Consolas" panose="020B0609020204030204" pitchFamily="49" charset="0"/>
              </a:rPr>
              <a:t>Stage</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primaryStage</a:t>
            </a:r>
            <a:r>
              <a:rPr lang="fr-FR" b="0" dirty="0">
                <a:solidFill>
                  <a:srgbClr val="CCCCCC"/>
                </a:solidFill>
                <a:effectLst/>
                <a:latin typeface="Consolas" panose="020B0609020204030204" pitchFamily="49" charset="0"/>
              </a:rPr>
              <a:t>) { </a:t>
            </a:r>
          </a:p>
          <a:p>
            <a:r>
              <a:rPr lang="fr-FR" b="0" dirty="0">
                <a:solidFill>
                  <a:srgbClr val="CCCCCC"/>
                </a:solidFill>
                <a:effectLst/>
                <a:latin typeface="Consolas" panose="020B0609020204030204" pitchFamily="49" charset="0"/>
              </a:rPr>
              <a:t> </a:t>
            </a:r>
          </a:p>
          <a:p>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GridPane</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root</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C586C0"/>
                </a:solidFill>
                <a:effectLst/>
                <a:latin typeface="Consolas" panose="020B0609020204030204" pitchFamily="49" charset="0"/>
              </a:rPr>
              <a:t>new</a:t>
            </a:r>
            <a:r>
              <a:rPr lang="fr-FR" b="0" dirty="0">
                <a:solidFill>
                  <a:srgbClr val="CCCCCC"/>
                </a:solidFill>
                <a:effectLst/>
                <a:latin typeface="Consolas" panose="020B0609020204030204" pitchFamily="49" charset="0"/>
              </a:rPr>
              <a:t> </a:t>
            </a:r>
            <a:r>
              <a:rPr lang="fr-FR" b="0" dirty="0" err="1">
                <a:solidFill>
                  <a:srgbClr val="DCDCAA"/>
                </a:solidFill>
                <a:effectLst/>
                <a:latin typeface="Consolas" panose="020B0609020204030204" pitchFamily="49" charset="0"/>
              </a:rPr>
              <a:t>GridPane</a:t>
            </a:r>
            <a:r>
              <a:rPr lang="fr-FR" b="0" dirty="0">
                <a:solidFill>
                  <a:srgbClr val="CCCCCC"/>
                </a:solidFill>
                <a:effectLst/>
                <a:latin typeface="Consolas" panose="020B0609020204030204" pitchFamily="49" charset="0"/>
              </a:rPr>
              <a:t>(); </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root</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setPadding</a:t>
            </a:r>
            <a:r>
              <a:rPr lang="fr-FR" b="0" dirty="0">
                <a:solidFill>
                  <a:srgbClr val="CCCCCC"/>
                </a:solidFill>
                <a:effectLst/>
                <a:latin typeface="Consolas" panose="020B0609020204030204" pitchFamily="49" charset="0"/>
              </a:rPr>
              <a:t>(</a:t>
            </a:r>
            <a:r>
              <a:rPr lang="fr-FR" b="0" dirty="0">
                <a:solidFill>
                  <a:srgbClr val="C586C0"/>
                </a:solidFill>
                <a:effectLst/>
                <a:latin typeface="Consolas" panose="020B0609020204030204" pitchFamily="49" charset="0"/>
              </a:rPr>
              <a:t>new</a:t>
            </a:r>
            <a:r>
              <a:rPr lang="fr-FR" b="0" dirty="0">
                <a:solidFill>
                  <a:srgbClr val="CCCCCC"/>
                </a:solidFill>
                <a:effectLst/>
                <a:latin typeface="Consolas" panose="020B0609020204030204" pitchFamily="49" charset="0"/>
              </a:rPr>
              <a:t> </a:t>
            </a:r>
            <a:r>
              <a:rPr lang="fr-FR" b="0" dirty="0" err="1">
                <a:solidFill>
                  <a:srgbClr val="DCDCAA"/>
                </a:solidFill>
                <a:effectLst/>
                <a:latin typeface="Consolas" panose="020B0609020204030204" pitchFamily="49" charset="0"/>
              </a:rPr>
              <a:t>Insets</a:t>
            </a:r>
            <a:r>
              <a:rPr lang="fr-FR" b="0" dirty="0">
                <a:solidFill>
                  <a:srgbClr val="CCCCCC"/>
                </a:solidFill>
                <a:effectLst/>
                <a:latin typeface="Consolas" panose="020B0609020204030204" pitchFamily="49" charset="0"/>
              </a:rPr>
              <a:t>(</a:t>
            </a:r>
            <a:r>
              <a:rPr lang="fr-FR" b="0" dirty="0">
                <a:solidFill>
                  <a:srgbClr val="B5CEA8"/>
                </a:solidFill>
                <a:effectLst/>
                <a:latin typeface="Consolas" panose="020B0609020204030204" pitchFamily="49" charset="0"/>
              </a:rPr>
              <a:t>30</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root</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setHgap</a:t>
            </a:r>
            <a:r>
              <a:rPr lang="fr-FR" b="0" dirty="0">
                <a:solidFill>
                  <a:srgbClr val="CCCCCC"/>
                </a:solidFill>
                <a:effectLst/>
                <a:latin typeface="Consolas" panose="020B0609020204030204" pitchFamily="49" charset="0"/>
              </a:rPr>
              <a:t>(</a:t>
            </a:r>
            <a:r>
              <a:rPr lang="fr-FR" b="0" dirty="0">
                <a:solidFill>
                  <a:srgbClr val="B5CEA8"/>
                </a:solidFill>
                <a:effectLst/>
                <a:latin typeface="Consolas" panose="020B0609020204030204" pitchFamily="49" charset="0"/>
              </a:rPr>
              <a:t>50</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primaryStage</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setTitle</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"Illustration propagation </a:t>
            </a:r>
            <a:r>
              <a:rPr lang="fr-FR" b="0" dirty="0" err="1">
                <a:solidFill>
                  <a:srgbClr val="CE9178"/>
                </a:solidFill>
                <a:effectLst/>
                <a:latin typeface="Consolas" panose="020B0609020204030204" pitchFamily="49" charset="0"/>
              </a:rPr>
              <a:t>evenements</a:t>
            </a:r>
            <a:r>
              <a:rPr lang="fr-FR" b="0" dirty="0">
                <a:solidFill>
                  <a:srgbClr val="CE9178"/>
                </a:solidFill>
                <a:effectLst/>
                <a:latin typeface="Consolas" panose="020B0609020204030204" pitchFamily="49" charset="0"/>
              </a:rPr>
              <a:t> "</a:t>
            </a:r>
            <a:r>
              <a:rPr lang="fr-FR" b="0" dirty="0">
                <a:solidFill>
                  <a:srgbClr val="CCCCCC"/>
                </a:solidFill>
                <a:effectLst/>
                <a:latin typeface="Consolas" panose="020B0609020204030204" pitchFamily="49" charset="0"/>
              </a:rPr>
              <a:t>); </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primaryStage</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setMinWidth</a:t>
            </a:r>
            <a:r>
              <a:rPr lang="fr-FR" b="0" dirty="0">
                <a:solidFill>
                  <a:srgbClr val="CCCCCC"/>
                </a:solidFill>
                <a:effectLst/>
                <a:latin typeface="Consolas" panose="020B0609020204030204" pitchFamily="49" charset="0"/>
              </a:rPr>
              <a:t>(</a:t>
            </a:r>
            <a:r>
              <a:rPr lang="fr-FR" b="0" dirty="0">
                <a:solidFill>
                  <a:srgbClr val="B5CEA8"/>
                </a:solidFill>
                <a:effectLst/>
                <a:latin typeface="Consolas" panose="020B0609020204030204" pitchFamily="49" charset="0"/>
              </a:rPr>
              <a:t>400</a:t>
            </a:r>
            <a:r>
              <a:rPr lang="fr-FR" b="0" dirty="0">
                <a:solidFill>
                  <a:srgbClr val="CCCCCC"/>
                </a:solidFill>
                <a:effectLst/>
                <a:latin typeface="Consolas" panose="020B0609020204030204" pitchFamily="49" charset="0"/>
              </a:rPr>
              <a:t>); </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primaryStage</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setMinHeight</a:t>
            </a:r>
            <a:r>
              <a:rPr lang="fr-FR" b="0" dirty="0">
                <a:solidFill>
                  <a:srgbClr val="CCCCCC"/>
                </a:solidFill>
                <a:effectLst/>
                <a:latin typeface="Consolas" panose="020B0609020204030204" pitchFamily="49" charset="0"/>
              </a:rPr>
              <a:t>(</a:t>
            </a:r>
            <a:r>
              <a:rPr lang="fr-FR" b="0" dirty="0">
                <a:solidFill>
                  <a:srgbClr val="B5CEA8"/>
                </a:solidFill>
                <a:effectLst/>
                <a:latin typeface="Consolas" panose="020B0609020204030204" pitchFamily="49" charset="0"/>
              </a:rPr>
              <a:t>150</a:t>
            </a:r>
            <a:r>
              <a:rPr lang="fr-FR" b="0" dirty="0">
                <a:solidFill>
                  <a:srgbClr val="CCCCCC"/>
                </a:solidFill>
                <a:effectLst/>
                <a:latin typeface="Consolas" panose="020B0609020204030204" pitchFamily="49" charset="0"/>
              </a:rPr>
              <a:t>); </a:t>
            </a:r>
          </a:p>
          <a:p>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Scene</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scene</a:t>
            </a:r>
            <a:r>
              <a:rPr lang="fr-FR" b="0" dirty="0">
                <a:solidFill>
                  <a:srgbClr val="D4D4D4"/>
                </a:solidFill>
                <a:effectLst/>
                <a:latin typeface="Consolas" panose="020B0609020204030204" pitchFamily="49" charset="0"/>
              </a:rPr>
              <a:t>=</a:t>
            </a:r>
            <a:r>
              <a:rPr lang="fr-FR" b="0" dirty="0">
                <a:solidFill>
                  <a:srgbClr val="C586C0"/>
                </a:solidFill>
                <a:effectLst/>
                <a:latin typeface="Consolas" panose="020B0609020204030204" pitchFamily="49" charset="0"/>
              </a:rPr>
              <a:t>new</a:t>
            </a:r>
            <a:r>
              <a:rPr lang="fr-FR" b="0" dirty="0">
                <a:solidFill>
                  <a:srgbClr val="CCCCCC"/>
                </a:solidFill>
                <a:effectLst/>
                <a:latin typeface="Consolas" panose="020B0609020204030204" pitchFamily="49" charset="0"/>
              </a:rPr>
              <a:t> </a:t>
            </a:r>
            <a:r>
              <a:rPr lang="fr-FR" b="0" dirty="0" err="1">
                <a:solidFill>
                  <a:srgbClr val="DCDCAA"/>
                </a:solidFill>
                <a:effectLst/>
                <a:latin typeface="Consolas" panose="020B0609020204030204" pitchFamily="49" charset="0"/>
              </a:rPr>
              <a:t>Scene</a:t>
            </a:r>
            <a:r>
              <a:rPr lang="fr-FR" b="0" dirty="0">
                <a:solidFill>
                  <a:srgbClr val="CCCCCC"/>
                </a:solidFill>
                <a:effectLst/>
                <a:latin typeface="Consolas" panose="020B0609020204030204" pitchFamily="49" charset="0"/>
              </a:rPr>
              <a:t>(</a:t>
            </a:r>
            <a:r>
              <a:rPr lang="fr-FR" b="0" dirty="0">
                <a:solidFill>
                  <a:srgbClr val="9CDCFE"/>
                </a:solidFill>
                <a:effectLst/>
                <a:latin typeface="Consolas" panose="020B0609020204030204" pitchFamily="49" charset="0"/>
              </a:rPr>
              <a:t>root</a:t>
            </a:r>
            <a:r>
              <a:rPr lang="fr-FR" b="0" dirty="0">
                <a:solidFill>
                  <a:srgbClr val="CCCCCC"/>
                </a:solidFill>
                <a:effectLst/>
                <a:latin typeface="Consolas" panose="020B0609020204030204" pitchFamily="49" charset="0"/>
              </a:rPr>
              <a:t>); </a:t>
            </a:r>
          </a:p>
        </p:txBody>
      </p:sp>
      <p:sp>
        <p:nvSpPr>
          <p:cNvPr id="6" name="ZoneTexte 5">
            <a:extLst>
              <a:ext uri="{FF2B5EF4-FFF2-40B4-BE49-F238E27FC236}">
                <a16:creationId xmlns:a16="http://schemas.microsoft.com/office/drawing/2014/main" id="{A1B81DE3-1B4E-AE04-5AA3-02EE148F1A5F}"/>
              </a:ext>
            </a:extLst>
          </p:cNvPr>
          <p:cNvSpPr txBox="1"/>
          <p:nvPr/>
        </p:nvSpPr>
        <p:spPr>
          <a:xfrm>
            <a:off x="6314553" y="1351508"/>
            <a:ext cx="6110286" cy="3785652"/>
          </a:xfrm>
          <a:prstGeom prst="rect">
            <a:avLst/>
          </a:prstGeom>
          <a:noFill/>
        </p:spPr>
        <p:txBody>
          <a:bodyPr wrap="square">
            <a:spAutoFit/>
          </a:bodyPr>
          <a:lstStyle/>
          <a:p>
            <a:r>
              <a:rPr lang="fr-FR" b="0" dirty="0">
                <a:solidFill>
                  <a:srgbClr val="4EC9B0"/>
                </a:solidFill>
                <a:effectLst/>
                <a:latin typeface="Consolas" panose="020B0609020204030204" pitchFamily="49" charset="0"/>
              </a:rPr>
              <a:t> Label</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text</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C586C0"/>
                </a:solidFill>
                <a:effectLst/>
                <a:latin typeface="Consolas" panose="020B0609020204030204" pitchFamily="49" charset="0"/>
              </a:rPr>
              <a:t>new</a:t>
            </a:r>
            <a:r>
              <a:rPr lang="fr-FR" b="0" dirty="0">
                <a:solidFill>
                  <a:srgbClr val="CCCCCC"/>
                </a:solidFill>
                <a:effectLst/>
                <a:latin typeface="Consolas" panose="020B0609020204030204" pitchFamily="49" charset="0"/>
              </a:rPr>
              <a:t> </a:t>
            </a:r>
            <a:r>
              <a:rPr lang="fr-FR" b="0" dirty="0">
                <a:solidFill>
                  <a:srgbClr val="DCDCAA"/>
                </a:solidFill>
                <a:effectLst/>
                <a:latin typeface="Consolas" panose="020B0609020204030204" pitchFamily="49" charset="0"/>
              </a:rPr>
              <a:t>Label</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nembre</a:t>
            </a:r>
            <a:r>
              <a:rPr lang="fr-FR" b="0" dirty="0">
                <a:solidFill>
                  <a:srgbClr val="CE9178"/>
                </a:solidFill>
                <a:effectLst/>
                <a:latin typeface="Consolas" panose="020B0609020204030204" pitchFamily="49" charset="0"/>
              </a:rPr>
              <a:t> :"</a:t>
            </a:r>
            <a:r>
              <a:rPr lang="fr-FR" b="0" dirty="0">
                <a:solidFill>
                  <a:srgbClr val="CCCCCC"/>
                </a:solidFill>
                <a:effectLst/>
                <a:latin typeface="Consolas" panose="020B0609020204030204" pitchFamily="49" charset="0"/>
              </a:rPr>
              <a:t>);</a:t>
            </a: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TextField</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number</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586C0"/>
                </a:solidFill>
                <a:effectLst/>
                <a:latin typeface="Consolas" panose="020B0609020204030204" pitchFamily="49" charset="0"/>
              </a:rPr>
              <a:t>new</a:t>
            </a:r>
            <a:r>
              <a:rPr lang="fr-FR" b="0" dirty="0">
                <a:solidFill>
                  <a:srgbClr val="CCCCCC"/>
                </a:solidFill>
                <a:effectLst/>
                <a:latin typeface="Consolas" panose="020B0609020204030204" pitchFamily="49" charset="0"/>
              </a:rPr>
              <a:t> </a:t>
            </a:r>
            <a:r>
              <a:rPr lang="fr-FR" b="0" dirty="0" err="1">
                <a:solidFill>
                  <a:srgbClr val="DCDCAA"/>
                </a:solidFill>
                <a:effectLst/>
                <a:latin typeface="Consolas" panose="020B0609020204030204" pitchFamily="49" charset="0"/>
              </a:rPr>
              <a:t>TextField</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number</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setLayoutX</a:t>
            </a:r>
            <a:r>
              <a:rPr lang="fr-FR" b="0" dirty="0">
                <a:solidFill>
                  <a:srgbClr val="CCCCCC"/>
                </a:solidFill>
                <a:effectLst/>
                <a:latin typeface="Consolas" panose="020B0609020204030204" pitchFamily="49" charset="0"/>
              </a:rPr>
              <a:t>(</a:t>
            </a:r>
            <a:r>
              <a:rPr lang="fr-FR" b="0" dirty="0">
                <a:solidFill>
                  <a:srgbClr val="B5CEA8"/>
                </a:solidFill>
                <a:effectLst/>
                <a:latin typeface="Consolas" panose="020B0609020204030204" pitchFamily="49" charset="0"/>
              </a:rPr>
              <a:t>40</a:t>
            </a:r>
            <a:r>
              <a:rPr lang="fr-FR" b="0" dirty="0">
                <a:solidFill>
                  <a:srgbClr val="CCCCCC"/>
                </a:solidFill>
                <a:effectLst/>
                <a:latin typeface="Consolas" panose="020B0609020204030204" pitchFamily="49" charset="0"/>
              </a:rPr>
              <a:t>); </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number</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setLayoutY</a:t>
            </a:r>
            <a:r>
              <a:rPr lang="fr-FR" b="0" dirty="0">
                <a:solidFill>
                  <a:srgbClr val="CCCCCC"/>
                </a:solidFill>
                <a:effectLst/>
                <a:latin typeface="Consolas" panose="020B0609020204030204" pitchFamily="49" charset="0"/>
              </a:rPr>
              <a:t>(</a:t>
            </a:r>
            <a:r>
              <a:rPr lang="fr-FR" b="0" dirty="0">
                <a:solidFill>
                  <a:srgbClr val="B5CEA8"/>
                </a:solidFill>
                <a:effectLst/>
                <a:latin typeface="Consolas" panose="020B0609020204030204" pitchFamily="49" charset="0"/>
              </a:rPr>
              <a:t>40</a:t>
            </a:r>
            <a:r>
              <a:rPr lang="fr-FR" b="0" dirty="0">
                <a:solidFill>
                  <a:srgbClr val="CCCCCC"/>
                </a:solidFill>
                <a:effectLst/>
                <a:latin typeface="Consolas" panose="020B0609020204030204" pitchFamily="49" charset="0"/>
              </a:rPr>
              <a:t>); </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number</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setPrefSize</a:t>
            </a:r>
            <a:r>
              <a:rPr lang="fr-FR" b="0" dirty="0">
                <a:solidFill>
                  <a:srgbClr val="CCCCCC"/>
                </a:solidFill>
                <a:effectLst/>
                <a:latin typeface="Consolas" panose="020B0609020204030204" pitchFamily="49" charset="0"/>
              </a:rPr>
              <a:t>(</a:t>
            </a:r>
            <a:r>
              <a:rPr lang="fr-FR" b="0" dirty="0">
                <a:solidFill>
                  <a:srgbClr val="B5CEA8"/>
                </a:solidFill>
                <a:effectLst/>
                <a:latin typeface="Consolas" panose="020B0609020204030204" pitchFamily="49" charset="0"/>
              </a:rPr>
              <a:t>100</a:t>
            </a:r>
            <a:r>
              <a:rPr lang="fr-FR" b="0" dirty="0">
                <a:solidFill>
                  <a:srgbClr val="CCCCCC"/>
                </a:solidFill>
                <a:effectLst/>
                <a:latin typeface="Consolas" panose="020B0609020204030204" pitchFamily="49" charset="0"/>
              </a:rPr>
              <a:t>,</a:t>
            </a:r>
            <a:r>
              <a:rPr lang="fr-FR" b="0" dirty="0">
                <a:solidFill>
                  <a:srgbClr val="B5CEA8"/>
                </a:solidFill>
                <a:effectLst/>
                <a:latin typeface="Consolas" panose="020B0609020204030204" pitchFamily="49" charset="0"/>
              </a:rPr>
              <a:t>15</a:t>
            </a:r>
            <a:r>
              <a:rPr lang="fr-FR" b="0" dirty="0">
                <a:solidFill>
                  <a:srgbClr val="CCCCCC"/>
                </a:solidFill>
                <a:effectLst/>
                <a:latin typeface="Consolas" panose="020B0609020204030204" pitchFamily="49" charset="0"/>
              </a:rPr>
              <a:t>);</a:t>
            </a: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4EC9B0"/>
                </a:solidFill>
                <a:effectLst/>
                <a:latin typeface="Consolas" panose="020B0609020204030204" pitchFamily="49" charset="0"/>
              </a:rPr>
              <a:t>Button</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b</a:t>
            </a:r>
            <a:r>
              <a:rPr lang="fr-FR" b="0" dirty="0">
                <a:solidFill>
                  <a:srgbClr val="D4D4D4"/>
                </a:solidFill>
                <a:effectLst/>
                <a:latin typeface="Consolas" panose="020B0609020204030204" pitchFamily="49" charset="0"/>
              </a:rPr>
              <a:t>=</a:t>
            </a:r>
            <a:r>
              <a:rPr lang="fr-FR" b="0" dirty="0">
                <a:solidFill>
                  <a:srgbClr val="C586C0"/>
                </a:solidFill>
                <a:effectLst/>
                <a:latin typeface="Consolas" panose="020B0609020204030204" pitchFamily="49" charset="0"/>
              </a:rPr>
              <a:t>new</a:t>
            </a:r>
            <a:r>
              <a:rPr lang="fr-FR" b="0" dirty="0">
                <a:solidFill>
                  <a:srgbClr val="CCCCCC"/>
                </a:solidFill>
                <a:effectLst/>
                <a:latin typeface="Consolas" panose="020B0609020204030204" pitchFamily="49" charset="0"/>
              </a:rPr>
              <a:t> </a:t>
            </a:r>
            <a:r>
              <a:rPr lang="fr-FR" b="0" dirty="0">
                <a:solidFill>
                  <a:srgbClr val="DCDCAA"/>
                </a:solidFill>
                <a:effectLst/>
                <a:latin typeface="Consolas" panose="020B0609020204030204" pitchFamily="49" charset="0"/>
              </a:rPr>
              <a:t>Button</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"calcul"</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a:solidFill>
                  <a:srgbClr val="4EC9B0"/>
                </a:solidFill>
                <a:effectLst/>
                <a:latin typeface="Consolas" panose="020B0609020204030204" pitchFamily="49" charset="0"/>
              </a:rPr>
              <a:t>Label</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result</a:t>
            </a:r>
            <a:r>
              <a:rPr lang="fr-FR" b="0" dirty="0">
                <a:solidFill>
                  <a:srgbClr val="D4D4D4"/>
                </a:solidFill>
                <a:effectLst/>
                <a:latin typeface="Consolas" panose="020B0609020204030204" pitchFamily="49" charset="0"/>
              </a:rPr>
              <a:t>=</a:t>
            </a:r>
            <a:r>
              <a:rPr lang="fr-FR" b="0" dirty="0">
                <a:solidFill>
                  <a:srgbClr val="C586C0"/>
                </a:solidFill>
                <a:effectLst/>
                <a:latin typeface="Consolas" panose="020B0609020204030204" pitchFamily="49" charset="0"/>
              </a:rPr>
              <a:t>new</a:t>
            </a:r>
            <a:r>
              <a:rPr lang="fr-FR" b="0" dirty="0">
                <a:solidFill>
                  <a:srgbClr val="CCCCCC"/>
                </a:solidFill>
                <a:effectLst/>
                <a:latin typeface="Consolas" panose="020B0609020204030204" pitchFamily="49" charset="0"/>
              </a:rPr>
              <a:t> </a:t>
            </a:r>
            <a:r>
              <a:rPr lang="fr-FR" b="0" dirty="0">
                <a:solidFill>
                  <a:srgbClr val="DCDCAA"/>
                </a:solidFill>
                <a:effectLst/>
                <a:latin typeface="Consolas" panose="020B0609020204030204" pitchFamily="49" charset="0"/>
              </a:rPr>
              <a:t>Label</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"carré:0"</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result</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setPrefWidth</a:t>
            </a:r>
            <a:r>
              <a:rPr lang="fr-FR" b="0" dirty="0">
                <a:solidFill>
                  <a:srgbClr val="CCCCCC"/>
                </a:solidFill>
                <a:effectLst/>
                <a:latin typeface="Consolas" panose="020B0609020204030204" pitchFamily="49" charset="0"/>
              </a:rPr>
              <a:t>(</a:t>
            </a:r>
            <a:r>
              <a:rPr lang="fr-FR" b="0" dirty="0">
                <a:solidFill>
                  <a:srgbClr val="B5CEA8"/>
                </a:solidFill>
                <a:effectLst/>
                <a:latin typeface="Consolas" panose="020B0609020204030204" pitchFamily="49" charset="0"/>
              </a:rPr>
              <a:t>100</a:t>
            </a:r>
            <a:r>
              <a:rPr lang="fr-FR"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41231892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C05E85ED-F302-5A85-7523-64F158CE49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9625" y="3043023"/>
            <a:ext cx="2479735" cy="3814977"/>
          </a:xfrm>
          <a:prstGeom prst="rect">
            <a:avLst/>
          </a:prstGeom>
          <a:effectLst/>
        </p:spPr>
      </p:pic>
      <p:sp>
        <p:nvSpPr>
          <p:cNvPr id="3" name="ZoneTexte 2">
            <a:extLst>
              <a:ext uri="{FF2B5EF4-FFF2-40B4-BE49-F238E27FC236}">
                <a16:creationId xmlns:a16="http://schemas.microsoft.com/office/drawing/2014/main" id="{ECBD18AD-1E93-392B-3717-D5678C5960A4}"/>
              </a:ext>
            </a:extLst>
          </p:cNvPr>
          <p:cNvSpPr txBox="1"/>
          <p:nvPr/>
        </p:nvSpPr>
        <p:spPr>
          <a:xfrm>
            <a:off x="1232594" y="253639"/>
            <a:ext cx="9470330" cy="3416320"/>
          </a:xfrm>
          <a:prstGeom prst="rect">
            <a:avLst/>
          </a:prstGeom>
          <a:noFill/>
        </p:spPr>
        <p:txBody>
          <a:bodyPr wrap="square">
            <a:spAutoFit/>
          </a:bodyPr>
          <a:lstStyle/>
          <a:p>
            <a:r>
              <a:rPr lang="fr-FR" b="0" dirty="0" err="1">
                <a:solidFill>
                  <a:srgbClr val="9CDCFE"/>
                </a:solidFill>
                <a:effectLst/>
                <a:latin typeface="Consolas" panose="020B0609020204030204" pitchFamily="49" charset="0"/>
              </a:rPr>
              <a:t>b</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setOnAction</a:t>
            </a:r>
            <a:r>
              <a:rPr lang="fr-FR" b="0" dirty="0">
                <a:solidFill>
                  <a:srgbClr val="CCCCCC"/>
                </a:solidFill>
                <a:effectLst/>
                <a:latin typeface="Consolas" panose="020B0609020204030204" pitchFamily="49" charset="0"/>
              </a:rPr>
              <a:t>(</a:t>
            </a:r>
            <a:r>
              <a:rPr lang="fr-FR" b="0" dirty="0">
                <a:solidFill>
                  <a:srgbClr val="9CDCFE"/>
                </a:solidFill>
                <a:effectLst/>
                <a:latin typeface="Consolas" panose="020B0609020204030204" pitchFamily="49" charset="0"/>
              </a:rPr>
              <a:t>e</a:t>
            </a:r>
            <a:r>
              <a:rPr lang="fr-FR" b="0" dirty="0">
                <a:solidFill>
                  <a:srgbClr val="569CD6"/>
                </a:solidFill>
                <a:effectLst/>
                <a:latin typeface="Consolas" panose="020B0609020204030204" pitchFamily="49" charset="0"/>
              </a:rPr>
              <a:t>-&gt;</a:t>
            </a:r>
            <a:r>
              <a:rPr lang="fr-FR" b="0" dirty="0">
                <a:solidFill>
                  <a:srgbClr val="CCCCCC"/>
                </a:solidFill>
                <a:effectLst/>
                <a:latin typeface="Consolas" panose="020B0609020204030204" pitchFamily="49" charset="0"/>
              </a:rPr>
              <a:t>{ </a:t>
            </a:r>
            <a:r>
              <a:rPr lang="fr-FR" b="0" dirty="0" err="1">
                <a:solidFill>
                  <a:srgbClr val="C586C0"/>
                </a:solidFill>
                <a:effectLst/>
                <a:latin typeface="Consolas" panose="020B0609020204030204" pitchFamily="49" charset="0"/>
              </a:rPr>
              <a:t>try</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a:solidFill>
                  <a:srgbClr val="4EC9B0"/>
                </a:solidFill>
                <a:effectLst/>
                <a:latin typeface="Consolas" panose="020B0609020204030204" pitchFamily="49" charset="0"/>
              </a:rPr>
              <a:t>String</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nm</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number</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getText</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a:solidFill>
                  <a:srgbClr val="4EC9B0"/>
                </a:solidFill>
                <a:effectLst/>
                <a:latin typeface="Consolas" panose="020B0609020204030204" pitchFamily="49" charset="0"/>
              </a:rPr>
              <a:t>double</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num</a:t>
            </a:r>
            <a:r>
              <a:rPr lang="fr-FR" b="0" dirty="0">
                <a:solidFill>
                  <a:srgbClr val="D4D4D4"/>
                </a:solidFill>
                <a:effectLst/>
                <a:latin typeface="Consolas" panose="020B0609020204030204" pitchFamily="49" charset="0"/>
              </a:rPr>
              <a:t>=</a:t>
            </a:r>
            <a:r>
              <a:rPr lang="fr-FR" b="0" dirty="0" err="1">
                <a:solidFill>
                  <a:srgbClr val="4EC9B0"/>
                </a:solidFill>
                <a:effectLst/>
                <a:latin typeface="Consolas" panose="020B0609020204030204" pitchFamily="49" charset="0"/>
              </a:rPr>
              <a:t>Double</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parseDouble</a:t>
            </a:r>
            <a:r>
              <a:rPr lang="fr-FR" b="0" dirty="0">
                <a:solidFill>
                  <a:srgbClr val="CCCCCC"/>
                </a:solidFill>
                <a:effectLst/>
                <a:latin typeface="Consolas" panose="020B0609020204030204" pitchFamily="49" charset="0"/>
              </a:rPr>
              <a:t>(</a:t>
            </a:r>
            <a:r>
              <a:rPr lang="fr-FR" b="0" dirty="0">
                <a:solidFill>
                  <a:srgbClr val="9CDCFE"/>
                </a:solidFill>
                <a:effectLst/>
                <a:latin typeface="Consolas" panose="020B0609020204030204" pitchFamily="49" charset="0"/>
              </a:rPr>
              <a:t>nm</a:t>
            </a:r>
            <a:r>
              <a:rPr lang="fr-FR" b="0" dirty="0">
                <a:solidFill>
                  <a:srgbClr val="CCCCCC"/>
                </a:solidFill>
                <a:effectLst/>
                <a:latin typeface="Consolas" panose="020B0609020204030204" pitchFamily="49" charset="0"/>
              </a:rPr>
              <a:t>); </a:t>
            </a:r>
          </a:p>
          <a:p>
            <a:r>
              <a:rPr lang="fr-FR" b="0" dirty="0">
                <a:solidFill>
                  <a:srgbClr val="CCCCCC"/>
                </a:solidFill>
                <a:effectLst/>
                <a:latin typeface="Consolas" panose="020B0609020204030204" pitchFamily="49" charset="0"/>
              </a:rPr>
              <a:t>    </a:t>
            </a:r>
            <a:r>
              <a:rPr lang="fr-FR" b="0" dirty="0">
                <a:solidFill>
                  <a:srgbClr val="4EC9B0"/>
                </a:solidFill>
                <a:effectLst/>
                <a:latin typeface="Consolas" panose="020B0609020204030204" pitchFamily="49" charset="0"/>
              </a:rPr>
              <a:t>double</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res</a:t>
            </a:r>
            <a:r>
              <a:rPr lang="fr-FR" b="0" dirty="0">
                <a:solidFill>
                  <a:srgbClr val="D4D4D4"/>
                </a:solidFill>
                <a:effectLst/>
                <a:latin typeface="Consolas" panose="020B0609020204030204" pitchFamily="49" charset="0"/>
              </a:rPr>
              <a:t>=</a:t>
            </a:r>
            <a:r>
              <a:rPr lang="fr-FR" b="0" dirty="0" err="1">
                <a:solidFill>
                  <a:srgbClr val="9CDCFE"/>
                </a:solidFill>
                <a:effectLst/>
                <a:latin typeface="Consolas" panose="020B0609020204030204" pitchFamily="49" charset="0"/>
              </a:rPr>
              <a:t>num</a:t>
            </a:r>
            <a:r>
              <a:rPr lang="fr-FR" b="0" dirty="0">
                <a:solidFill>
                  <a:srgbClr val="D4D4D4"/>
                </a:solidFill>
                <a:effectLst/>
                <a:latin typeface="Consolas" panose="020B0609020204030204" pitchFamily="49" charset="0"/>
              </a:rPr>
              <a:t>*</a:t>
            </a:r>
            <a:r>
              <a:rPr lang="fr-FR" b="0" dirty="0" err="1">
                <a:solidFill>
                  <a:srgbClr val="9CDCFE"/>
                </a:solidFill>
                <a:effectLst/>
                <a:latin typeface="Consolas" panose="020B0609020204030204" pitchFamily="49" charset="0"/>
              </a:rPr>
              <a:t>num</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result</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setText</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"carré: "</a:t>
            </a:r>
            <a:r>
              <a:rPr lang="fr-FR" b="0" dirty="0">
                <a:solidFill>
                  <a:srgbClr val="D4D4D4"/>
                </a:solidFill>
                <a:effectLst/>
                <a:latin typeface="Consolas" panose="020B0609020204030204" pitchFamily="49" charset="0"/>
              </a:rPr>
              <a:t>+</a:t>
            </a:r>
            <a:r>
              <a:rPr lang="fr-FR" b="0" dirty="0" err="1">
                <a:solidFill>
                  <a:srgbClr val="9CDCFE"/>
                </a:solidFill>
                <a:effectLst/>
                <a:latin typeface="Consolas" panose="020B0609020204030204" pitchFamily="49" charset="0"/>
              </a:rPr>
              <a:t>res</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a:solidFill>
                  <a:srgbClr val="C586C0"/>
                </a:solidFill>
                <a:effectLst/>
                <a:latin typeface="Consolas" panose="020B0609020204030204" pitchFamily="49" charset="0"/>
              </a:rPr>
              <a:t>catch</a:t>
            </a:r>
            <a:r>
              <a:rPr lang="fr-FR" b="0" dirty="0">
                <a:solidFill>
                  <a:srgbClr val="CCCCCC"/>
                </a:solidFill>
                <a:effectLst/>
                <a:latin typeface="Consolas" panose="020B0609020204030204" pitchFamily="49" charset="0"/>
              </a:rPr>
              <a:t>(</a:t>
            </a:r>
            <a:r>
              <a:rPr lang="fr-FR" b="0" dirty="0" err="1">
                <a:solidFill>
                  <a:srgbClr val="4EC9B0"/>
                </a:solidFill>
                <a:effectLst/>
                <a:latin typeface="Consolas" panose="020B0609020204030204" pitchFamily="49" charset="0"/>
              </a:rPr>
              <a:t>NumberFormatException</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a</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result</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setText</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error</a:t>
            </a:r>
            <a:r>
              <a:rPr lang="fr-FR" b="0" dirty="0">
                <a:solidFill>
                  <a:srgbClr val="CE9178"/>
                </a:solidFill>
                <a:effectLst/>
                <a:latin typeface="Consolas" panose="020B0609020204030204" pitchFamily="49" charset="0"/>
              </a:rPr>
              <a:t>"</a:t>
            </a:r>
            <a:r>
              <a:rPr lang="fr-FR" b="0" dirty="0">
                <a:solidFill>
                  <a:srgbClr val="CCCCCC"/>
                </a:solidFill>
                <a:effectLst/>
                <a:latin typeface="Consolas" panose="020B0609020204030204" pitchFamily="49" charset="0"/>
              </a:rPr>
              <a:t>);}});</a:t>
            </a:r>
          </a:p>
          <a:p>
            <a:br>
              <a:rPr lang="fr-FR" b="0" dirty="0">
                <a:solidFill>
                  <a:srgbClr val="CCCCCC"/>
                </a:solidFill>
                <a:effectLst/>
                <a:latin typeface="Consolas" panose="020B0609020204030204" pitchFamily="49" charset="0"/>
              </a:rPr>
            </a:br>
            <a:endParaRPr lang="fr-FR" b="0" dirty="0">
              <a:solidFill>
                <a:srgbClr val="CCCCCC"/>
              </a:solidFill>
              <a:effectLst/>
              <a:latin typeface="Consolas" panose="020B0609020204030204" pitchFamily="49" charset="0"/>
            </a:endParaRPr>
          </a:p>
        </p:txBody>
      </p:sp>
      <p:sp>
        <p:nvSpPr>
          <p:cNvPr id="5" name="ZoneTexte 4">
            <a:extLst>
              <a:ext uri="{FF2B5EF4-FFF2-40B4-BE49-F238E27FC236}">
                <a16:creationId xmlns:a16="http://schemas.microsoft.com/office/drawing/2014/main" id="{CE092044-7E36-39E6-1783-491D4B151554}"/>
              </a:ext>
            </a:extLst>
          </p:cNvPr>
          <p:cNvSpPr txBox="1"/>
          <p:nvPr/>
        </p:nvSpPr>
        <p:spPr>
          <a:xfrm>
            <a:off x="1485901" y="2636912"/>
            <a:ext cx="6110286" cy="3046988"/>
          </a:xfrm>
          <a:prstGeom prst="rect">
            <a:avLst/>
          </a:prstGeom>
          <a:noFill/>
        </p:spPr>
        <p:txBody>
          <a:bodyPr wrap="square">
            <a:spAutoFit/>
          </a:bodyPr>
          <a:lstStyle/>
          <a:p>
            <a:endParaRPr lang="fr-FR" b="0" dirty="0">
              <a:solidFill>
                <a:srgbClr val="9CDCFE"/>
              </a:solidFill>
              <a:effectLst/>
              <a:latin typeface="Consolas" panose="020B0609020204030204" pitchFamily="49" charset="0"/>
            </a:endParaRPr>
          </a:p>
          <a:p>
            <a:r>
              <a:rPr lang="fr-FR" b="0" dirty="0" err="1">
                <a:solidFill>
                  <a:srgbClr val="9CDCFE"/>
                </a:solidFill>
                <a:effectLst/>
                <a:latin typeface="Consolas" panose="020B0609020204030204" pitchFamily="49" charset="0"/>
              </a:rPr>
              <a:t>root</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add</a:t>
            </a:r>
            <a:r>
              <a:rPr lang="fr-FR" b="0" dirty="0">
                <a:solidFill>
                  <a:srgbClr val="CCCCCC"/>
                </a:solidFill>
                <a:effectLst/>
                <a:latin typeface="Consolas" panose="020B0609020204030204" pitchFamily="49" charset="0"/>
              </a:rPr>
              <a:t>(</a:t>
            </a:r>
            <a:r>
              <a:rPr lang="fr-FR" b="0" dirty="0">
                <a:solidFill>
                  <a:srgbClr val="9CDCFE"/>
                </a:solidFill>
                <a:effectLst/>
                <a:latin typeface="Consolas" panose="020B0609020204030204" pitchFamily="49" charset="0"/>
              </a:rPr>
              <a:t>text</a:t>
            </a:r>
            <a:r>
              <a:rPr lang="fr-FR" b="0" dirty="0">
                <a:solidFill>
                  <a:srgbClr val="CCCCCC"/>
                </a:solidFill>
                <a:effectLst/>
                <a:latin typeface="Consolas" panose="020B0609020204030204" pitchFamily="49" charset="0"/>
              </a:rPr>
              <a:t>,</a:t>
            </a:r>
            <a:r>
              <a:rPr lang="fr-FR" b="0" dirty="0">
                <a:solidFill>
                  <a:srgbClr val="B5CEA8"/>
                </a:solidFill>
                <a:effectLst/>
                <a:latin typeface="Consolas" panose="020B0609020204030204" pitchFamily="49" charset="0"/>
              </a:rPr>
              <a:t>0</a:t>
            </a:r>
            <a:r>
              <a:rPr lang="fr-FR" b="0" dirty="0">
                <a:solidFill>
                  <a:srgbClr val="CCCCCC"/>
                </a:solidFill>
                <a:effectLst/>
                <a:latin typeface="Consolas" panose="020B0609020204030204" pitchFamily="49" charset="0"/>
              </a:rPr>
              <a:t>,</a:t>
            </a:r>
            <a:r>
              <a:rPr lang="fr-FR" b="0" dirty="0">
                <a:solidFill>
                  <a:srgbClr val="B5CEA8"/>
                </a:solidFill>
                <a:effectLst/>
                <a:latin typeface="Consolas" panose="020B0609020204030204" pitchFamily="49" charset="0"/>
              </a:rPr>
              <a:t>0</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root</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add</a:t>
            </a:r>
            <a:r>
              <a:rPr lang="fr-FR" b="0" dirty="0">
                <a:solidFill>
                  <a:srgbClr val="CCCCCC"/>
                </a:solidFill>
                <a:effectLst/>
                <a:latin typeface="Consolas" panose="020B0609020204030204" pitchFamily="49" charset="0"/>
              </a:rPr>
              <a:t>(</a:t>
            </a:r>
            <a:r>
              <a:rPr lang="fr-FR" b="0" dirty="0">
                <a:solidFill>
                  <a:srgbClr val="9CDCFE"/>
                </a:solidFill>
                <a:effectLst/>
                <a:latin typeface="Consolas" panose="020B0609020204030204" pitchFamily="49" charset="0"/>
              </a:rPr>
              <a:t>number</a:t>
            </a:r>
            <a:r>
              <a:rPr lang="fr-FR" b="0" dirty="0">
                <a:solidFill>
                  <a:srgbClr val="CCCCCC"/>
                </a:solidFill>
                <a:effectLst/>
                <a:latin typeface="Consolas" panose="020B0609020204030204" pitchFamily="49" charset="0"/>
              </a:rPr>
              <a:t>,</a:t>
            </a:r>
            <a:r>
              <a:rPr lang="fr-FR" b="0" dirty="0">
                <a:solidFill>
                  <a:srgbClr val="B5CEA8"/>
                </a:solidFill>
                <a:effectLst/>
                <a:latin typeface="Consolas" panose="020B0609020204030204" pitchFamily="49" charset="0"/>
              </a:rPr>
              <a:t>1</a:t>
            </a:r>
            <a:r>
              <a:rPr lang="fr-FR" b="0" dirty="0">
                <a:solidFill>
                  <a:srgbClr val="CCCCCC"/>
                </a:solidFill>
                <a:effectLst/>
                <a:latin typeface="Consolas" panose="020B0609020204030204" pitchFamily="49" charset="0"/>
              </a:rPr>
              <a:t>,</a:t>
            </a:r>
            <a:r>
              <a:rPr lang="fr-FR" b="0" dirty="0">
                <a:solidFill>
                  <a:srgbClr val="B5CEA8"/>
                </a:solidFill>
                <a:effectLst/>
                <a:latin typeface="Consolas" panose="020B0609020204030204" pitchFamily="49" charset="0"/>
              </a:rPr>
              <a:t>0</a:t>
            </a:r>
            <a:r>
              <a:rPr lang="fr-FR" b="0" dirty="0">
                <a:solidFill>
                  <a:srgbClr val="CCCCCC"/>
                </a:solidFill>
                <a:effectLst/>
                <a:latin typeface="Consolas" panose="020B0609020204030204" pitchFamily="49" charset="0"/>
              </a:rPr>
              <a:t>) ;</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root</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add</a:t>
            </a:r>
            <a:r>
              <a:rPr lang="fr-FR" b="0" dirty="0">
                <a:solidFill>
                  <a:srgbClr val="CCCCCC"/>
                </a:solidFill>
                <a:effectLst/>
                <a:latin typeface="Consolas" panose="020B0609020204030204" pitchFamily="49" charset="0"/>
              </a:rPr>
              <a:t>(</a:t>
            </a:r>
            <a:r>
              <a:rPr lang="fr-FR" b="0" dirty="0">
                <a:solidFill>
                  <a:srgbClr val="9CDCFE"/>
                </a:solidFill>
                <a:effectLst/>
                <a:latin typeface="Consolas" panose="020B0609020204030204" pitchFamily="49" charset="0"/>
              </a:rPr>
              <a:t>b</a:t>
            </a:r>
            <a:r>
              <a:rPr lang="fr-FR" b="0" dirty="0">
                <a:solidFill>
                  <a:srgbClr val="CCCCCC"/>
                </a:solidFill>
                <a:effectLst/>
                <a:latin typeface="Consolas" panose="020B0609020204030204" pitchFamily="49" charset="0"/>
              </a:rPr>
              <a:t>,</a:t>
            </a:r>
            <a:r>
              <a:rPr lang="fr-FR" b="0" dirty="0">
                <a:solidFill>
                  <a:srgbClr val="B5CEA8"/>
                </a:solidFill>
                <a:effectLst/>
                <a:latin typeface="Consolas" panose="020B0609020204030204" pitchFamily="49" charset="0"/>
              </a:rPr>
              <a:t>2</a:t>
            </a:r>
            <a:r>
              <a:rPr lang="fr-FR" b="0" dirty="0">
                <a:solidFill>
                  <a:srgbClr val="CCCCCC"/>
                </a:solidFill>
                <a:effectLst/>
                <a:latin typeface="Consolas" panose="020B0609020204030204" pitchFamily="49" charset="0"/>
              </a:rPr>
              <a:t>,</a:t>
            </a:r>
            <a:r>
              <a:rPr lang="fr-FR" b="0" dirty="0">
                <a:solidFill>
                  <a:srgbClr val="B5CEA8"/>
                </a:solidFill>
                <a:effectLst/>
                <a:latin typeface="Consolas" panose="020B0609020204030204" pitchFamily="49" charset="0"/>
              </a:rPr>
              <a:t>0</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root</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add</a:t>
            </a:r>
            <a:r>
              <a:rPr lang="fr-FR" b="0" dirty="0">
                <a:solidFill>
                  <a:srgbClr val="CCCCCC"/>
                </a:solidFill>
                <a:effectLst/>
                <a:latin typeface="Consolas" panose="020B0609020204030204" pitchFamily="49" charset="0"/>
              </a:rPr>
              <a:t>(</a:t>
            </a:r>
            <a:r>
              <a:rPr lang="fr-FR" b="0" dirty="0">
                <a:solidFill>
                  <a:srgbClr val="9CDCFE"/>
                </a:solidFill>
                <a:effectLst/>
                <a:latin typeface="Consolas" panose="020B0609020204030204" pitchFamily="49" charset="0"/>
              </a:rPr>
              <a:t>result</a:t>
            </a:r>
            <a:r>
              <a:rPr lang="fr-FR" b="0" dirty="0">
                <a:solidFill>
                  <a:srgbClr val="CCCCCC"/>
                </a:solidFill>
                <a:effectLst/>
                <a:latin typeface="Consolas" panose="020B0609020204030204" pitchFamily="49" charset="0"/>
              </a:rPr>
              <a:t>,</a:t>
            </a:r>
            <a:r>
              <a:rPr lang="fr-FR" b="0" dirty="0">
                <a:solidFill>
                  <a:srgbClr val="B5CEA8"/>
                </a:solidFill>
                <a:effectLst/>
                <a:latin typeface="Consolas" panose="020B0609020204030204" pitchFamily="49" charset="0"/>
              </a:rPr>
              <a:t>3</a:t>
            </a:r>
            <a:r>
              <a:rPr lang="fr-FR" b="0" dirty="0">
                <a:solidFill>
                  <a:srgbClr val="CCCCCC"/>
                </a:solidFill>
                <a:effectLst/>
                <a:latin typeface="Consolas" panose="020B0609020204030204" pitchFamily="49" charset="0"/>
              </a:rPr>
              <a:t>,</a:t>
            </a:r>
            <a:r>
              <a:rPr lang="fr-FR" b="0" dirty="0">
                <a:solidFill>
                  <a:srgbClr val="B5CEA8"/>
                </a:solidFill>
                <a:effectLst/>
                <a:latin typeface="Consolas" panose="020B0609020204030204" pitchFamily="49" charset="0"/>
              </a:rPr>
              <a:t>0</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primaryStage</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setScene</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scene</a:t>
            </a:r>
            <a:r>
              <a:rPr lang="fr-FR" b="0" dirty="0">
                <a:solidFill>
                  <a:srgbClr val="CCCCCC"/>
                </a:solidFill>
                <a:effectLst/>
                <a:latin typeface="Consolas" panose="020B0609020204030204" pitchFamily="49" charset="0"/>
              </a:rPr>
              <a:t>); </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primaryStage</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show</a:t>
            </a:r>
            <a:r>
              <a:rPr lang="fr-FR" b="0" dirty="0">
                <a:solidFill>
                  <a:srgbClr val="CCCCCC"/>
                </a:solidFill>
                <a:effectLst/>
                <a:latin typeface="Consolas" panose="020B0609020204030204" pitchFamily="49" charset="0"/>
              </a:rPr>
              <a:t>(); </a:t>
            </a:r>
          </a:p>
          <a:p>
            <a:r>
              <a:rPr lang="fr-FR" b="0" dirty="0">
                <a:solidFill>
                  <a:srgbClr val="CCCCCC"/>
                </a:solidFill>
                <a:effectLst/>
                <a:latin typeface="Consolas" panose="020B0609020204030204" pitchFamily="49" charset="0"/>
              </a:rPr>
              <a:t> }</a:t>
            </a:r>
          </a:p>
        </p:txBody>
      </p:sp>
    </p:spTree>
    <p:extLst>
      <p:ext uri="{BB962C8B-B14F-4D97-AF65-F5344CB8AC3E}">
        <p14:creationId xmlns:p14="http://schemas.microsoft.com/office/powerpoint/2010/main" val="195325290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163E12-456B-3526-3D58-8289E21AB54F}"/>
              </a:ext>
            </a:extLst>
          </p:cNvPr>
          <p:cNvSpPr txBox="1"/>
          <p:nvPr/>
        </p:nvSpPr>
        <p:spPr>
          <a:xfrm>
            <a:off x="909836" y="1247409"/>
            <a:ext cx="9577064" cy="4363182"/>
          </a:xfrm>
          <a:prstGeom prst="rect">
            <a:avLst/>
          </a:prstGeom>
          <a:noFill/>
          <a:ln>
            <a:solidFill>
              <a:schemeClr val="accent1"/>
            </a:solidFill>
          </a:ln>
        </p:spPr>
        <p:txBody>
          <a:bodyPr wrap="square">
            <a:spAutoFit/>
          </a:bodyPr>
          <a:lstStyle/>
          <a:p>
            <a:pPr>
              <a:lnSpc>
                <a:spcPct val="150000"/>
              </a:lnSpc>
            </a:pPr>
            <a:r>
              <a:rPr lang="fr-FR" b="0" i="0" dirty="0" err="1">
                <a:solidFill>
                  <a:srgbClr val="FFFFFF"/>
                </a:solidFill>
                <a:effectLst/>
                <a:highlight>
                  <a:srgbClr val="70811D"/>
                </a:highlight>
                <a:latin typeface="Segoe UI Historic" panose="020B0502040204020203" pitchFamily="34" charset="0"/>
              </a:rPr>
              <a:t>getText</a:t>
            </a:r>
            <a:r>
              <a:rPr lang="fr-FR" b="0" i="0" dirty="0">
                <a:solidFill>
                  <a:srgbClr val="FFFFFF"/>
                </a:solidFill>
                <a:effectLst/>
                <a:highlight>
                  <a:srgbClr val="70811D"/>
                </a:highlight>
                <a:latin typeface="Segoe UI Historic" panose="020B0502040204020203" pitchFamily="34" charset="0"/>
              </a:rPr>
              <a:t>(t) </a:t>
            </a:r>
            <a:r>
              <a:rPr lang="fr-FR" sz="2000" b="0" i="0" dirty="0">
                <a:solidFill>
                  <a:srgbClr val="FFFFFF"/>
                </a:solidFill>
                <a:effectLst/>
                <a:latin typeface="Segoe UI Historic" panose="020B0502040204020203" pitchFamily="34" charset="0"/>
              </a:rPr>
              <a:t>-&gt; pour </a:t>
            </a:r>
            <a:r>
              <a:rPr lang="fr-FR" sz="2000" b="0" i="0" dirty="0" err="1">
                <a:solidFill>
                  <a:srgbClr val="FFFFFF"/>
                </a:solidFill>
                <a:effectLst/>
                <a:latin typeface="Segoe UI Historic" panose="020B0502040204020203" pitchFamily="34" charset="0"/>
              </a:rPr>
              <a:t>recupérer</a:t>
            </a:r>
            <a:r>
              <a:rPr lang="fr-FR" sz="2000" b="0" i="0" dirty="0">
                <a:solidFill>
                  <a:srgbClr val="FFFFFF"/>
                </a:solidFill>
                <a:effectLst/>
                <a:latin typeface="Segoe UI Historic" panose="020B0502040204020203" pitchFamily="34" charset="0"/>
              </a:rPr>
              <a:t> la valeur entrée dans le champ "t" </a:t>
            </a:r>
          </a:p>
          <a:p>
            <a:pPr>
              <a:lnSpc>
                <a:spcPct val="150000"/>
              </a:lnSpc>
            </a:pPr>
            <a:r>
              <a:rPr lang="fr-FR" b="0" i="0" dirty="0" err="1">
                <a:solidFill>
                  <a:srgbClr val="FFFFFF"/>
                </a:solidFill>
                <a:effectLst/>
                <a:highlight>
                  <a:srgbClr val="70811D"/>
                </a:highlight>
                <a:latin typeface="Segoe UI Historic" panose="020B0502040204020203" pitchFamily="34" charset="0"/>
              </a:rPr>
              <a:t>parseDouble</a:t>
            </a:r>
            <a:r>
              <a:rPr lang="fr-FR" b="0" i="0" dirty="0">
                <a:solidFill>
                  <a:srgbClr val="FFFFFF"/>
                </a:solidFill>
                <a:effectLst/>
                <a:highlight>
                  <a:srgbClr val="70811D"/>
                </a:highlight>
                <a:latin typeface="Segoe UI Historic" panose="020B0502040204020203" pitchFamily="34" charset="0"/>
              </a:rPr>
              <a:t>(v) </a:t>
            </a:r>
            <a:r>
              <a:rPr lang="fr-FR" sz="2000" b="0" i="0" dirty="0">
                <a:solidFill>
                  <a:srgbClr val="FFFFFF"/>
                </a:solidFill>
                <a:effectLst/>
                <a:latin typeface="Segoe UI Historic" panose="020B0502040204020203" pitchFamily="34" charset="0"/>
              </a:rPr>
              <a:t>-&gt; retourne une valeur de type double et comme entrée string </a:t>
            </a:r>
          </a:p>
          <a:p>
            <a:pPr>
              <a:lnSpc>
                <a:spcPct val="150000"/>
              </a:lnSpc>
            </a:pPr>
            <a:r>
              <a:rPr lang="fr-FR" b="0" i="0" dirty="0" err="1">
                <a:solidFill>
                  <a:srgbClr val="FFFFFF"/>
                </a:solidFill>
                <a:effectLst/>
                <a:highlight>
                  <a:srgbClr val="70811D"/>
                </a:highlight>
                <a:latin typeface="Segoe UI Historic" panose="020B0502040204020203" pitchFamily="34" charset="0"/>
              </a:rPr>
              <a:t>setText</a:t>
            </a:r>
            <a:r>
              <a:rPr lang="fr-FR" b="0" i="0" dirty="0">
                <a:solidFill>
                  <a:srgbClr val="FFFFFF"/>
                </a:solidFill>
                <a:effectLst/>
                <a:highlight>
                  <a:srgbClr val="70811D"/>
                </a:highlight>
                <a:latin typeface="Segoe UI Historic" panose="020B0502040204020203" pitchFamily="34" charset="0"/>
              </a:rPr>
              <a:t>(</a:t>
            </a:r>
            <a:r>
              <a:rPr lang="fr-FR" b="0" i="0" dirty="0" err="1">
                <a:solidFill>
                  <a:srgbClr val="FFFFFF"/>
                </a:solidFill>
                <a:effectLst/>
                <a:highlight>
                  <a:srgbClr val="70811D"/>
                </a:highlight>
                <a:latin typeface="Segoe UI Historic" panose="020B0502040204020203" pitchFamily="34" charset="0"/>
              </a:rPr>
              <a:t>text</a:t>
            </a:r>
            <a:r>
              <a:rPr lang="fr-FR" b="0" i="0" dirty="0">
                <a:solidFill>
                  <a:srgbClr val="FFFFFF"/>
                </a:solidFill>
                <a:effectLst/>
                <a:highlight>
                  <a:srgbClr val="70811D"/>
                </a:highlight>
                <a:latin typeface="Segoe UI Historic" panose="020B0502040204020203" pitchFamily="34" charset="0"/>
              </a:rPr>
              <a:t>)-&gt; </a:t>
            </a:r>
            <a:r>
              <a:rPr lang="fr-FR" sz="2000" b="0" i="0" dirty="0">
                <a:solidFill>
                  <a:srgbClr val="FFFFFF"/>
                </a:solidFill>
                <a:effectLst/>
                <a:latin typeface="Segoe UI Historic" panose="020B0502040204020203" pitchFamily="34" charset="0"/>
              </a:rPr>
              <a:t>pour ajouter un </a:t>
            </a:r>
            <a:r>
              <a:rPr lang="fr-FR" sz="2000" b="0" i="0" dirty="0" err="1">
                <a:solidFill>
                  <a:srgbClr val="FFFFFF"/>
                </a:solidFill>
                <a:effectLst/>
                <a:latin typeface="Segoe UI Historic" panose="020B0502040204020203" pitchFamily="34" charset="0"/>
              </a:rPr>
              <a:t>text</a:t>
            </a:r>
            <a:r>
              <a:rPr lang="fr-FR" sz="2000" b="0" i="0" dirty="0">
                <a:solidFill>
                  <a:srgbClr val="FFFFFF"/>
                </a:solidFill>
                <a:effectLst/>
                <a:latin typeface="Segoe UI Historic" panose="020B0502040204020203" pitchFamily="34" charset="0"/>
              </a:rPr>
              <a:t> au champs voulu</a:t>
            </a:r>
          </a:p>
          <a:p>
            <a:pPr>
              <a:lnSpc>
                <a:spcPct val="150000"/>
              </a:lnSpc>
            </a:pPr>
            <a:r>
              <a:rPr lang="fr-FR" b="0" i="0" dirty="0" err="1">
                <a:solidFill>
                  <a:srgbClr val="FFFFFF"/>
                </a:solidFill>
                <a:effectLst/>
                <a:highlight>
                  <a:srgbClr val="70811D"/>
                </a:highlight>
                <a:latin typeface="Segoe UI Historic" panose="020B0502040204020203" pitchFamily="34" charset="0"/>
              </a:rPr>
              <a:t>setPadding</a:t>
            </a:r>
            <a:r>
              <a:rPr lang="fr-FR" b="0" i="0" dirty="0">
                <a:solidFill>
                  <a:srgbClr val="FFFFFF"/>
                </a:solidFill>
                <a:effectLst/>
                <a:highlight>
                  <a:srgbClr val="70811D"/>
                </a:highlight>
                <a:latin typeface="Segoe UI Historic" panose="020B0502040204020203" pitchFamily="34" charset="0"/>
              </a:rPr>
              <a:t>(new </a:t>
            </a:r>
            <a:r>
              <a:rPr lang="fr-FR" b="0" i="0" dirty="0" err="1">
                <a:solidFill>
                  <a:srgbClr val="FFFFFF"/>
                </a:solidFill>
                <a:effectLst/>
                <a:highlight>
                  <a:srgbClr val="70811D"/>
                </a:highlight>
                <a:latin typeface="Segoe UI Historic" panose="020B0502040204020203" pitchFamily="34" charset="0"/>
              </a:rPr>
              <a:t>Insets</a:t>
            </a:r>
            <a:r>
              <a:rPr lang="fr-FR" b="0" i="0" dirty="0">
                <a:solidFill>
                  <a:srgbClr val="FFFFFF"/>
                </a:solidFill>
                <a:effectLst/>
                <a:highlight>
                  <a:srgbClr val="70811D"/>
                </a:highlight>
                <a:latin typeface="Segoe UI Historic" panose="020B0502040204020203" pitchFamily="34" charset="0"/>
              </a:rPr>
              <a:t> (valeur)) </a:t>
            </a:r>
            <a:r>
              <a:rPr lang="fr-FR" sz="2000" b="0" i="0" dirty="0">
                <a:solidFill>
                  <a:srgbClr val="FFFFFF"/>
                </a:solidFill>
                <a:effectLst/>
                <a:latin typeface="Segoe UI Historic" panose="020B0502040204020203" pitchFamily="34" charset="0"/>
              </a:rPr>
              <a:t>-&gt; l'espacement entre la </a:t>
            </a:r>
            <a:r>
              <a:rPr lang="fr-FR" sz="2000" b="0" i="0" dirty="0" err="1">
                <a:solidFill>
                  <a:srgbClr val="FFFFFF"/>
                </a:solidFill>
                <a:effectLst/>
                <a:latin typeface="Segoe UI Historic" panose="020B0502040204020203" pitchFamily="34" charset="0"/>
              </a:rPr>
              <a:t>scene</a:t>
            </a:r>
            <a:r>
              <a:rPr lang="fr-FR" sz="2000" b="0" i="0" dirty="0">
                <a:solidFill>
                  <a:srgbClr val="FFFFFF"/>
                </a:solidFill>
                <a:effectLst/>
                <a:latin typeface="Segoe UI Historic" panose="020B0502040204020203" pitchFamily="34" charset="0"/>
              </a:rPr>
              <a:t> et le graphe de </a:t>
            </a:r>
            <a:r>
              <a:rPr lang="fr-FR" sz="2000" b="0" i="0" dirty="0" err="1">
                <a:solidFill>
                  <a:srgbClr val="FFFFFF"/>
                </a:solidFill>
                <a:effectLst/>
                <a:latin typeface="Segoe UI Historic" panose="020B0502040204020203" pitchFamily="34" charset="0"/>
              </a:rPr>
              <a:t>scene</a:t>
            </a:r>
            <a:r>
              <a:rPr lang="fr-FR" sz="2000" b="0" i="0" dirty="0">
                <a:solidFill>
                  <a:srgbClr val="FFFFFF"/>
                </a:solidFill>
                <a:effectLst/>
                <a:latin typeface="Segoe UI Historic" panose="020B0502040204020203" pitchFamily="34" charset="0"/>
              </a:rPr>
              <a:t> </a:t>
            </a:r>
          </a:p>
          <a:p>
            <a:pPr>
              <a:lnSpc>
                <a:spcPct val="150000"/>
              </a:lnSpc>
            </a:pPr>
            <a:r>
              <a:rPr lang="fr-FR" b="0" i="0" dirty="0" err="1">
                <a:solidFill>
                  <a:srgbClr val="FFFFFF"/>
                </a:solidFill>
                <a:effectLst/>
                <a:highlight>
                  <a:srgbClr val="70811D"/>
                </a:highlight>
                <a:latin typeface="Segoe UI Historic" panose="020B0502040204020203" pitchFamily="34" charset="0"/>
              </a:rPr>
              <a:t>setHgab</a:t>
            </a:r>
            <a:r>
              <a:rPr lang="fr-FR" b="0" i="0" dirty="0">
                <a:solidFill>
                  <a:srgbClr val="FFFFFF"/>
                </a:solidFill>
                <a:effectLst/>
                <a:highlight>
                  <a:srgbClr val="70811D"/>
                </a:highlight>
                <a:latin typeface="Segoe UI Historic" panose="020B0502040204020203" pitchFamily="34" charset="0"/>
              </a:rPr>
              <a:t>(valeur)-&gt; </a:t>
            </a:r>
            <a:r>
              <a:rPr lang="fr-FR" sz="2000" b="0" i="0" dirty="0">
                <a:solidFill>
                  <a:srgbClr val="FFFFFF"/>
                </a:solidFill>
                <a:effectLst/>
                <a:latin typeface="Segoe UI Historic" panose="020B0502040204020203" pitchFamily="34" charset="0"/>
              </a:rPr>
              <a:t>l'espacement entre les composants</a:t>
            </a:r>
          </a:p>
          <a:p>
            <a:pPr>
              <a:lnSpc>
                <a:spcPct val="150000"/>
              </a:lnSpc>
            </a:pPr>
            <a:r>
              <a:rPr lang="fr-FR" b="0" i="0" dirty="0">
                <a:solidFill>
                  <a:srgbClr val="FFFFFF"/>
                </a:solidFill>
                <a:effectLst/>
                <a:highlight>
                  <a:srgbClr val="70811D"/>
                </a:highlight>
                <a:latin typeface="Segoe UI Historic" panose="020B0502040204020203" pitchFamily="34" charset="0"/>
              </a:rPr>
              <a:t> </a:t>
            </a:r>
            <a:r>
              <a:rPr lang="fr-FR" b="0" i="0" dirty="0" err="1">
                <a:solidFill>
                  <a:srgbClr val="FFFFFF"/>
                </a:solidFill>
                <a:effectLst/>
                <a:highlight>
                  <a:srgbClr val="70811D"/>
                </a:highlight>
                <a:latin typeface="Segoe UI Historic" panose="020B0502040204020203" pitchFamily="34" charset="0"/>
              </a:rPr>
              <a:t>setMinWidth</a:t>
            </a:r>
            <a:r>
              <a:rPr lang="fr-FR" b="0" i="0" dirty="0">
                <a:solidFill>
                  <a:srgbClr val="FFFFFF"/>
                </a:solidFill>
                <a:effectLst/>
                <a:highlight>
                  <a:srgbClr val="70811D"/>
                </a:highlight>
                <a:latin typeface="Segoe UI Historic" panose="020B0502040204020203" pitchFamily="34" charset="0"/>
              </a:rPr>
              <a:t>(400) </a:t>
            </a:r>
            <a:r>
              <a:rPr lang="fr-FR" sz="2000" b="0" i="0" dirty="0">
                <a:solidFill>
                  <a:srgbClr val="FFFFFF"/>
                </a:solidFill>
                <a:effectLst/>
                <a:latin typeface="Segoe UI Historic" panose="020B0502040204020203" pitchFamily="34" charset="0"/>
              </a:rPr>
              <a:t>-&gt;modifier la longueur </a:t>
            </a:r>
          </a:p>
          <a:p>
            <a:pPr>
              <a:lnSpc>
                <a:spcPct val="150000"/>
              </a:lnSpc>
            </a:pPr>
            <a:r>
              <a:rPr lang="fr-FR" b="0" i="0" dirty="0" err="1">
                <a:solidFill>
                  <a:srgbClr val="FFFFFF"/>
                </a:solidFill>
                <a:effectLst/>
                <a:highlight>
                  <a:srgbClr val="70811D"/>
                </a:highlight>
                <a:latin typeface="Segoe UI Historic" panose="020B0502040204020203" pitchFamily="34" charset="0"/>
              </a:rPr>
              <a:t>setMinHeight</a:t>
            </a:r>
            <a:r>
              <a:rPr lang="fr-FR" b="0" i="0" dirty="0">
                <a:solidFill>
                  <a:srgbClr val="FFFFFF"/>
                </a:solidFill>
                <a:effectLst/>
                <a:highlight>
                  <a:srgbClr val="70811D"/>
                </a:highlight>
                <a:latin typeface="Segoe UI Historic" panose="020B0502040204020203" pitchFamily="34" charset="0"/>
              </a:rPr>
              <a:t>(150</a:t>
            </a:r>
            <a:r>
              <a:rPr lang="fr-FR" sz="2000" b="0" i="0" dirty="0">
                <a:solidFill>
                  <a:srgbClr val="FFFFFF"/>
                </a:solidFill>
                <a:effectLst/>
                <a:latin typeface="Segoe UI Historic" panose="020B0502040204020203" pitchFamily="34" charset="0"/>
              </a:rPr>
              <a:t>)-&gt;modifier la largeur</a:t>
            </a:r>
            <a:endParaRPr lang="fr-FR" sz="2800" dirty="0"/>
          </a:p>
        </p:txBody>
      </p:sp>
      <p:sp>
        <p:nvSpPr>
          <p:cNvPr id="3" name="ZoneTexte 2">
            <a:extLst>
              <a:ext uri="{FF2B5EF4-FFF2-40B4-BE49-F238E27FC236}">
                <a16:creationId xmlns:a16="http://schemas.microsoft.com/office/drawing/2014/main" id="{F4CE05B9-084D-4713-6C44-2DF3503841D3}"/>
              </a:ext>
            </a:extLst>
          </p:cNvPr>
          <p:cNvSpPr txBox="1"/>
          <p:nvPr/>
        </p:nvSpPr>
        <p:spPr>
          <a:xfrm>
            <a:off x="1557908" y="332656"/>
            <a:ext cx="9361040" cy="646331"/>
          </a:xfrm>
          <a:prstGeom prst="rect">
            <a:avLst/>
          </a:prstGeom>
          <a:noFill/>
        </p:spPr>
        <p:txBody>
          <a:bodyPr wrap="square">
            <a:spAutoFit/>
          </a:bodyPr>
          <a:lstStyle/>
          <a:p>
            <a:pPr marL="457200" indent="-457200">
              <a:buFont typeface="Arial" panose="020B0604020202020204" pitchFamily="34" charset="0"/>
              <a:buChar char="•"/>
            </a:pPr>
            <a:r>
              <a:rPr lang="fr-FR" sz="3200" i="0" dirty="0">
                <a:ln w="0"/>
                <a:solidFill>
                  <a:schemeClr val="accent1"/>
                </a:solidFill>
                <a:effectLst>
                  <a:outerShdw blurRad="38100" dist="25400" dir="5400000" algn="ctr" rotWithShape="0">
                    <a:srgbClr val="6E747A">
                      <a:alpha val="43000"/>
                    </a:srgbClr>
                  </a:outerShdw>
                </a:effectLst>
                <a:latin typeface="Segoe UI Historic" panose="020B0502040204020203" pitchFamily="34" charset="0"/>
              </a:rPr>
              <a:t>l</a:t>
            </a:r>
            <a:r>
              <a:rPr lang="fr-FR" sz="3600" i="0" dirty="0">
                <a:ln w="0"/>
                <a:solidFill>
                  <a:schemeClr val="accent1"/>
                </a:solidFill>
                <a:effectLst>
                  <a:outerShdw blurRad="38100" dist="25400" dir="5400000" algn="ctr" rotWithShape="0">
                    <a:srgbClr val="6E747A">
                      <a:alpha val="43000"/>
                    </a:srgbClr>
                  </a:outerShdw>
                </a:effectLst>
                <a:latin typeface="Segoe UI Historic" panose="020B0502040204020203" pitchFamily="34" charset="0"/>
              </a:rPr>
              <a:t>es fonctions utilisées dans cet exercice: </a:t>
            </a:r>
            <a:endParaRPr lang="fr-FR" sz="3600" dirty="0">
              <a:ln w="0"/>
              <a:solidFill>
                <a:schemeClr val="accent1"/>
              </a:solidFill>
              <a:effectLst>
                <a:outerShdw blurRad="38100" dist="25400" dir="5400000" algn="ctr" rotWithShape="0">
                  <a:srgbClr val="6E747A">
                    <a:alpha val="43000"/>
                  </a:srgbClr>
                </a:outerShdw>
              </a:effectLst>
            </a:endParaRPr>
          </a:p>
        </p:txBody>
      </p:sp>
      <p:pic>
        <p:nvPicPr>
          <p:cNvPr id="4" name="Image 3">
            <a:extLst>
              <a:ext uri="{FF2B5EF4-FFF2-40B4-BE49-F238E27FC236}">
                <a16:creationId xmlns:a16="http://schemas.microsoft.com/office/drawing/2014/main" id="{1832FE83-E6FC-754B-C81F-ADED864FD2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6820" y="3454643"/>
            <a:ext cx="2042014" cy="3403357"/>
          </a:xfrm>
          <a:prstGeom prst="rect">
            <a:avLst/>
          </a:prstGeom>
          <a:effectLst>
            <a:glow rad="63500">
              <a:schemeClr val="accent4">
                <a:satMod val="175000"/>
                <a:alpha val="40000"/>
              </a:schemeClr>
            </a:glow>
          </a:effectLst>
        </p:spPr>
      </p:pic>
    </p:spTree>
    <p:extLst>
      <p:ext uri="{BB962C8B-B14F-4D97-AF65-F5344CB8AC3E}">
        <p14:creationId xmlns:p14="http://schemas.microsoft.com/office/powerpoint/2010/main" val="11364456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26AA45-92CB-6F4E-5DBE-48BC4454567A}"/>
              </a:ext>
            </a:extLst>
          </p:cNvPr>
          <p:cNvSpPr>
            <a:spLocks noGrp="1"/>
          </p:cNvSpPr>
          <p:nvPr>
            <p:ph type="title"/>
          </p:nvPr>
        </p:nvSpPr>
        <p:spPr>
          <a:xfrm>
            <a:off x="1218883" y="274637"/>
            <a:ext cx="10360501" cy="634083"/>
          </a:xfrm>
        </p:spPr>
        <p:txBody>
          <a:bodyPr/>
          <a:lstStyle/>
          <a:p>
            <a:r>
              <a:rPr kumimoji="0" lang="fr-FR" sz="3600" i="0" u="none" strike="noStrike" kern="1200" normalizeH="0" baseline="0" dirty="0">
                <a:ln w="0"/>
                <a:solidFill>
                  <a:schemeClr val="accent1"/>
                </a:solidFill>
                <a:effectLst>
                  <a:outerShdw blurRad="38100" dist="25400" dir="5400000" algn="ctr" rotWithShape="0">
                    <a:srgbClr val="6E747A">
                      <a:alpha val="43000"/>
                    </a:srgbClr>
                  </a:outerShdw>
                </a:effectLst>
                <a:uLnTx/>
                <a:uFillTx/>
                <a:latin typeface="Lucida Bright" panose="02040602050505020304" pitchFamily="18" charset="0"/>
              </a:rPr>
              <a:t>Exercice2</a:t>
            </a:r>
            <a:endParaRPr lang="fr-FR" dirty="0"/>
          </a:p>
        </p:txBody>
      </p:sp>
      <p:sp>
        <p:nvSpPr>
          <p:cNvPr id="6" name="ZoneTexte 5">
            <a:extLst>
              <a:ext uri="{FF2B5EF4-FFF2-40B4-BE49-F238E27FC236}">
                <a16:creationId xmlns:a16="http://schemas.microsoft.com/office/drawing/2014/main" id="{E9F8F31E-23F2-6074-4011-8D3C47F8F841}"/>
              </a:ext>
            </a:extLst>
          </p:cNvPr>
          <p:cNvSpPr txBox="1"/>
          <p:nvPr/>
        </p:nvSpPr>
        <p:spPr>
          <a:xfrm>
            <a:off x="981844" y="1536174"/>
            <a:ext cx="10873208" cy="3359061"/>
          </a:xfrm>
          <a:prstGeom prst="rect">
            <a:avLst/>
          </a:prstGeom>
          <a:noFill/>
        </p:spPr>
        <p:txBody>
          <a:bodyPr wrap="square">
            <a:spAutoFit/>
          </a:bodyPr>
          <a:lstStyle/>
          <a:p>
            <a:pPr marL="457200" indent="-457200">
              <a:lnSpc>
                <a:spcPct val="150000"/>
              </a:lnSpc>
              <a:buAutoNum type="arabicPeriod"/>
            </a:pPr>
            <a:r>
              <a:rPr lang="fr-FR" dirty="0"/>
              <a:t>Créer une interface graphique pour un jeu qui consiste à faire deviner à l’utilisateur un nombre entier compris entre 0 et 100. L’utilisateur à droit à 3 essais, et à chaque essai un message s’affiche sur la fenêtre principale lui indiquant si le nombre qu’il doit trouver est inférieur ou supérieur au nombre qu’il a introduit. </a:t>
            </a:r>
          </a:p>
          <a:p>
            <a:pPr marL="457200" indent="-457200">
              <a:lnSpc>
                <a:spcPct val="150000"/>
              </a:lnSpc>
              <a:buAutoNum type="arabicPeriod"/>
            </a:pPr>
            <a:r>
              <a:rPr lang="fr-FR" dirty="0"/>
              <a:t>2. Modifier votre interface en affichant le message dans une boîte de dialogue au lieu de la fenêtre principale. </a:t>
            </a:r>
          </a:p>
        </p:txBody>
      </p:sp>
    </p:spTree>
    <p:extLst>
      <p:ext uri="{BB962C8B-B14F-4D97-AF65-F5344CB8AC3E}">
        <p14:creationId xmlns:p14="http://schemas.microsoft.com/office/powerpoint/2010/main" val="15578866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C7EAD293-25C1-EBB0-4B0F-BE18A5DF545D}"/>
              </a:ext>
            </a:extLst>
          </p:cNvPr>
          <p:cNvSpPr txBox="1"/>
          <p:nvPr/>
        </p:nvSpPr>
        <p:spPr>
          <a:xfrm>
            <a:off x="837828" y="-35768"/>
            <a:ext cx="3528392" cy="523220"/>
          </a:xfrm>
          <a:prstGeom prst="rect">
            <a:avLst/>
          </a:prstGeom>
          <a:noFill/>
        </p:spPr>
        <p:txBody>
          <a:bodyPr wrap="square" rtlCol="0">
            <a:spAutoFit/>
          </a:bodyPr>
          <a:lstStyle/>
          <a:p>
            <a:r>
              <a:rPr lang="fr-FR" sz="2800" dirty="0"/>
              <a:t>Question 1 :</a:t>
            </a:r>
          </a:p>
        </p:txBody>
      </p:sp>
      <p:sp>
        <p:nvSpPr>
          <p:cNvPr id="3" name="ZoneTexte 2">
            <a:extLst>
              <a:ext uri="{FF2B5EF4-FFF2-40B4-BE49-F238E27FC236}">
                <a16:creationId xmlns:a16="http://schemas.microsoft.com/office/drawing/2014/main" id="{F4E7770A-8B21-36FD-EC3D-ECB84221CBAA}"/>
              </a:ext>
            </a:extLst>
          </p:cNvPr>
          <p:cNvSpPr txBox="1"/>
          <p:nvPr/>
        </p:nvSpPr>
        <p:spPr>
          <a:xfrm>
            <a:off x="981844" y="431979"/>
            <a:ext cx="11161240" cy="6463308"/>
          </a:xfrm>
          <a:prstGeom prst="rect">
            <a:avLst/>
          </a:prstGeom>
          <a:noFill/>
        </p:spPr>
        <p:txBody>
          <a:bodyPr wrap="square">
            <a:spAutoFit/>
          </a:bodyPr>
          <a:lstStyle/>
          <a:p>
            <a:r>
              <a:rPr lang="fr-FR" sz="1800" dirty="0">
                <a:latin typeface="Calibri" panose="020F0502020204030204" pitchFamily="34" charset="0"/>
              </a:rPr>
              <a:t>import </a:t>
            </a:r>
            <a:r>
              <a:rPr lang="fr-FR" sz="1800" dirty="0" err="1">
                <a:latin typeface="Calibri" panose="020F0502020204030204" pitchFamily="34" charset="0"/>
              </a:rPr>
              <a:t>javafx.event.ActionEvent</a:t>
            </a:r>
            <a:r>
              <a:rPr lang="fr-FR" sz="1800" dirty="0">
                <a:latin typeface="Calibri" panose="020F0502020204030204" pitchFamily="34" charset="0"/>
              </a:rPr>
              <a:t>;</a:t>
            </a:r>
          </a:p>
          <a:p>
            <a:r>
              <a:rPr lang="fr-FR" sz="1800" dirty="0">
                <a:latin typeface="Calibri" panose="020F0502020204030204" pitchFamily="34" charset="0"/>
              </a:rPr>
              <a:t>import </a:t>
            </a:r>
            <a:r>
              <a:rPr lang="fr-FR" sz="1800" dirty="0" err="1">
                <a:latin typeface="Calibri" panose="020F0502020204030204" pitchFamily="34" charset="0"/>
              </a:rPr>
              <a:t>javafx.event.EventHandler</a:t>
            </a:r>
            <a:r>
              <a:rPr lang="fr-FR" sz="1800" dirty="0">
                <a:latin typeface="Calibri" panose="020F0502020204030204" pitchFamily="34" charset="0"/>
              </a:rPr>
              <a:t>;</a:t>
            </a:r>
          </a:p>
          <a:p>
            <a:r>
              <a:rPr lang="fr-FR" sz="1800" dirty="0">
                <a:latin typeface="Calibri" panose="020F0502020204030204" pitchFamily="34" charset="0"/>
              </a:rPr>
              <a:t>import </a:t>
            </a:r>
            <a:r>
              <a:rPr lang="fr-FR" sz="1800" dirty="0" err="1">
                <a:latin typeface="Calibri" panose="020F0502020204030204" pitchFamily="34" charset="0"/>
              </a:rPr>
              <a:t>javafx.geometry.Insets</a:t>
            </a:r>
            <a:r>
              <a:rPr lang="fr-FR" sz="1800" dirty="0">
                <a:latin typeface="Calibri" panose="020F0502020204030204" pitchFamily="34" charset="0"/>
              </a:rPr>
              <a:t>;</a:t>
            </a:r>
          </a:p>
          <a:p>
            <a:r>
              <a:rPr lang="fr-FR" sz="1800" dirty="0">
                <a:latin typeface="Calibri" panose="020F0502020204030204" pitchFamily="34" charset="0"/>
              </a:rPr>
              <a:t>import </a:t>
            </a:r>
            <a:r>
              <a:rPr lang="fr-FR" sz="1800" dirty="0" err="1">
                <a:latin typeface="Calibri" panose="020F0502020204030204" pitchFamily="34" charset="0"/>
              </a:rPr>
              <a:t>javafx.scene.Scene</a:t>
            </a:r>
            <a:r>
              <a:rPr lang="fr-FR" sz="1800" dirty="0">
                <a:latin typeface="Calibri" panose="020F0502020204030204" pitchFamily="34" charset="0"/>
              </a:rPr>
              <a:t>;</a:t>
            </a:r>
          </a:p>
          <a:p>
            <a:r>
              <a:rPr lang="fr-FR" sz="1800" dirty="0">
                <a:latin typeface="Calibri" panose="020F0502020204030204" pitchFamily="34" charset="0"/>
              </a:rPr>
              <a:t>import </a:t>
            </a:r>
            <a:r>
              <a:rPr lang="fr-FR" sz="1800" dirty="0" err="1">
                <a:latin typeface="Calibri" panose="020F0502020204030204" pitchFamily="34" charset="0"/>
              </a:rPr>
              <a:t>javafx.scene.control.Button</a:t>
            </a:r>
            <a:r>
              <a:rPr lang="fr-FR" sz="1800" dirty="0">
                <a:latin typeface="Calibri" panose="020F0502020204030204" pitchFamily="34" charset="0"/>
              </a:rPr>
              <a:t>;</a:t>
            </a:r>
          </a:p>
          <a:p>
            <a:r>
              <a:rPr lang="fr-FR" sz="1800" dirty="0">
                <a:latin typeface="Calibri" panose="020F0502020204030204" pitchFamily="34" charset="0"/>
              </a:rPr>
              <a:t>import </a:t>
            </a:r>
            <a:r>
              <a:rPr lang="fr-FR" sz="1800" dirty="0" err="1">
                <a:latin typeface="Calibri" panose="020F0502020204030204" pitchFamily="34" charset="0"/>
              </a:rPr>
              <a:t>javafx.scene.control.Label</a:t>
            </a:r>
            <a:r>
              <a:rPr lang="fr-FR" sz="1800" dirty="0">
                <a:latin typeface="Calibri" panose="020F0502020204030204" pitchFamily="34" charset="0"/>
              </a:rPr>
              <a:t>;</a:t>
            </a:r>
          </a:p>
          <a:p>
            <a:r>
              <a:rPr lang="fr-FR" sz="1800" dirty="0">
                <a:latin typeface="Calibri" panose="020F0502020204030204" pitchFamily="34" charset="0"/>
              </a:rPr>
              <a:t>import </a:t>
            </a:r>
            <a:r>
              <a:rPr lang="fr-FR" sz="1800" dirty="0" err="1">
                <a:latin typeface="Calibri" panose="020F0502020204030204" pitchFamily="34" charset="0"/>
              </a:rPr>
              <a:t>javafx.scene.control.TextField</a:t>
            </a:r>
            <a:r>
              <a:rPr lang="fr-FR" sz="1800" dirty="0">
                <a:latin typeface="Calibri" panose="020F0502020204030204" pitchFamily="34" charset="0"/>
              </a:rPr>
              <a:t>;</a:t>
            </a:r>
          </a:p>
          <a:p>
            <a:r>
              <a:rPr lang="fr-FR" sz="1800" dirty="0">
                <a:latin typeface="Calibri" panose="020F0502020204030204" pitchFamily="34" charset="0"/>
              </a:rPr>
              <a:t>import </a:t>
            </a:r>
            <a:r>
              <a:rPr lang="fr-FR" sz="1800" dirty="0" err="1">
                <a:latin typeface="Calibri" panose="020F0502020204030204" pitchFamily="34" charset="0"/>
              </a:rPr>
              <a:t>javafx.scene.layout.VBox</a:t>
            </a:r>
            <a:r>
              <a:rPr lang="fr-FR" sz="1800" dirty="0">
                <a:latin typeface="Calibri" panose="020F0502020204030204" pitchFamily="34" charset="0"/>
              </a:rPr>
              <a:t>;</a:t>
            </a:r>
          </a:p>
          <a:p>
            <a:r>
              <a:rPr lang="fr-FR" sz="1800" dirty="0">
                <a:latin typeface="Calibri" panose="020F0502020204030204" pitchFamily="34" charset="0"/>
              </a:rPr>
              <a:t>import </a:t>
            </a:r>
            <a:r>
              <a:rPr lang="fr-FR" sz="1800" dirty="0" err="1">
                <a:latin typeface="Calibri" panose="020F0502020204030204" pitchFamily="34" charset="0"/>
              </a:rPr>
              <a:t>javafx.stage.Stage</a:t>
            </a:r>
            <a:r>
              <a:rPr lang="fr-FR" sz="1800" dirty="0">
                <a:latin typeface="Calibri" panose="020F0502020204030204" pitchFamily="34" charset="0"/>
              </a:rPr>
              <a:t>;</a:t>
            </a:r>
          </a:p>
          <a:p>
            <a:r>
              <a:rPr lang="fr-FR" sz="1800" dirty="0">
                <a:latin typeface="Calibri" panose="020F0502020204030204" pitchFamily="34" charset="0"/>
              </a:rPr>
              <a:t>import </a:t>
            </a:r>
            <a:r>
              <a:rPr lang="fr-FR" sz="1800" dirty="0" err="1">
                <a:latin typeface="Calibri" panose="020F0502020204030204" pitchFamily="34" charset="0"/>
              </a:rPr>
              <a:t>java.util.Random</a:t>
            </a:r>
            <a:r>
              <a:rPr lang="fr-FR" sz="1800" dirty="0">
                <a:latin typeface="Calibri" panose="020F0502020204030204" pitchFamily="34" charset="0"/>
              </a:rPr>
              <a:t>;</a:t>
            </a:r>
          </a:p>
          <a:p>
            <a:r>
              <a:rPr lang="en-US" sz="1800" dirty="0">
                <a:latin typeface="Calibri" panose="020F0502020204030204" pitchFamily="34" charset="0"/>
              </a:rPr>
              <a:t>public class </a:t>
            </a:r>
            <a:r>
              <a:rPr lang="en-US" sz="1800" dirty="0">
                <a:solidFill>
                  <a:schemeClr val="bg1"/>
                </a:solidFill>
                <a:highlight>
                  <a:srgbClr val="C0C0C0"/>
                </a:highlight>
                <a:latin typeface="Calibri" panose="020F0502020204030204" pitchFamily="34" charset="0"/>
              </a:rPr>
              <a:t>Main </a:t>
            </a:r>
            <a:r>
              <a:rPr lang="en-US" sz="1800" dirty="0">
                <a:latin typeface="Calibri" panose="020F0502020204030204" pitchFamily="34" charset="0"/>
              </a:rPr>
              <a:t>extends Application {</a:t>
            </a:r>
          </a:p>
          <a:p>
            <a:r>
              <a:rPr lang="fr-FR" sz="1800" dirty="0">
                <a:latin typeface="Calibri" panose="020F0502020204030204" pitchFamily="34" charset="0"/>
              </a:rPr>
              <a:t>   </a:t>
            </a:r>
            <a:r>
              <a:rPr lang="fr-FR" sz="1800" dirty="0">
                <a:solidFill>
                  <a:schemeClr val="accent1"/>
                </a:solidFill>
                <a:latin typeface="Calibri" panose="020F0502020204030204" pitchFamily="34" charset="0"/>
              </a:rPr>
              <a:t>//Initialisation des variables </a:t>
            </a:r>
          </a:p>
          <a:p>
            <a:r>
              <a:rPr lang="fr-FR" sz="1800" dirty="0" err="1">
                <a:latin typeface="Calibri" panose="020F0502020204030204" pitchFamily="34" charset="0"/>
              </a:rPr>
              <a:t>int</a:t>
            </a:r>
            <a:r>
              <a:rPr lang="fr-FR" sz="1800" dirty="0">
                <a:latin typeface="Calibri" panose="020F0502020204030204" pitchFamily="34" charset="0"/>
              </a:rPr>
              <a:t> </a:t>
            </a:r>
            <a:r>
              <a:rPr lang="fr-FR" sz="1800" dirty="0" err="1">
                <a:latin typeface="Calibri" panose="020F0502020204030204" pitchFamily="34" charset="0"/>
              </a:rPr>
              <a:t>essaisRestants</a:t>
            </a:r>
            <a:r>
              <a:rPr lang="fr-FR" sz="1800" dirty="0">
                <a:latin typeface="Calibri" panose="020F0502020204030204" pitchFamily="34" charset="0"/>
              </a:rPr>
              <a:t> = 3;</a:t>
            </a:r>
          </a:p>
          <a:p>
            <a:r>
              <a:rPr lang="fr-FR" sz="1800" dirty="0">
                <a:latin typeface="Calibri" panose="020F0502020204030204" pitchFamily="34" charset="0"/>
              </a:rPr>
              <a:t>  </a:t>
            </a:r>
            <a:r>
              <a:rPr lang="fr-FR" sz="1800" dirty="0" err="1">
                <a:latin typeface="Calibri" panose="020F0502020204030204" pitchFamily="34" charset="0"/>
              </a:rPr>
              <a:t>int</a:t>
            </a:r>
            <a:r>
              <a:rPr lang="fr-FR" sz="1800" dirty="0">
                <a:latin typeface="Calibri" panose="020F0502020204030204" pitchFamily="34" charset="0"/>
              </a:rPr>
              <a:t> </a:t>
            </a:r>
            <a:r>
              <a:rPr lang="fr-FR" sz="1800" dirty="0" err="1">
                <a:latin typeface="Calibri" panose="020F0502020204030204" pitchFamily="34" charset="0"/>
              </a:rPr>
              <a:t>nombreADeviner</a:t>
            </a:r>
            <a:r>
              <a:rPr lang="fr-FR" sz="1800" dirty="0">
                <a:latin typeface="Calibri" panose="020F0502020204030204" pitchFamily="34" charset="0"/>
              </a:rPr>
              <a:t>;</a:t>
            </a:r>
          </a:p>
          <a:p>
            <a:r>
              <a:rPr lang="fr-FR" sz="1800" dirty="0">
                <a:latin typeface="Calibri" panose="020F0502020204030204" pitchFamily="34" charset="0"/>
              </a:rPr>
              <a:t>     Label </a:t>
            </a:r>
            <a:r>
              <a:rPr lang="fr-FR" sz="1800" dirty="0" err="1">
                <a:latin typeface="Calibri" panose="020F0502020204030204" pitchFamily="34" charset="0"/>
              </a:rPr>
              <a:t>labelInstruction</a:t>
            </a:r>
            <a:r>
              <a:rPr lang="fr-FR" sz="1800" dirty="0">
                <a:latin typeface="Calibri" panose="020F0502020204030204" pitchFamily="34" charset="0"/>
              </a:rPr>
              <a:t>;</a:t>
            </a:r>
          </a:p>
          <a:p>
            <a:r>
              <a:rPr lang="fr-FR" sz="1800" dirty="0">
                <a:latin typeface="Calibri" panose="020F0502020204030204" pitchFamily="34" charset="0"/>
              </a:rPr>
              <a:t>     </a:t>
            </a:r>
            <a:r>
              <a:rPr lang="fr-FR" sz="1800" dirty="0" err="1">
                <a:latin typeface="Calibri" panose="020F0502020204030204" pitchFamily="34" charset="0"/>
              </a:rPr>
              <a:t>TextField</a:t>
            </a:r>
            <a:r>
              <a:rPr lang="fr-FR" sz="1800" dirty="0">
                <a:latin typeface="Calibri" panose="020F0502020204030204" pitchFamily="34" charset="0"/>
              </a:rPr>
              <a:t> </a:t>
            </a:r>
            <a:r>
              <a:rPr lang="fr-FR" sz="1800" dirty="0" err="1">
                <a:latin typeface="Calibri" panose="020F0502020204030204" pitchFamily="34" charset="0"/>
              </a:rPr>
              <a:t>textFieldNombre</a:t>
            </a:r>
            <a:r>
              <a:rPr lang="fr-FR" sz="1800" dirty="0">
                <a:latin typeface="Calibri" panose="020F0502020204030204" pitchFamily="34" charset="0"/>
              </a:rPr>
              <a:t>;</a:t>
            </a:r>
          </a:p>
          <a:p>
            <a:r>
              <a:rPr lang="fr-FR" sz="1800" dirty="0">
                <a:latin typeface="Calibri" panose="020F0502020204030204" pitchFamily="34" charset="0"/>
              </a:rPr>
              <a:t>     Button </a:t>
            </a:r>
            <a:r>
              <a:rPr lang="fr-FR" sz="1800" dirty="0" err="1">
                <a:latin typeface="Calibri" panose="020F0502020204030204" pitchFamily="34" charset="0"/>
              </a:rPr>
              <a:t>boutonDeviner</a:t>
            </a:r>
            <a:r>
              <a:rPr lang="fr-FR" sz="1800" dirty="0">
                <a:latin typeface="Calibri" panose="020F0502020204030204" pitchFamily="34" charset="0"/>
              </a:rPr>
              <a:t>;</a:t>
            </a:r>
          </a:p>
          <a:p>
            <a:r>
              <a:rPr lang="fr-FR" sz="1800" dirty="0">
                <a:latin typeface="Calibri" panose="020F0502020204030204" pitchFamily="34" charset="0"/>
              </a:rPr>
              <a:t>     Label </a:t>
            </a:r>
            <a:r>
              <a:rPr lang="fr-FR" sz="1800" dirty="0" err="1">
                <a:latin typeface="Calibri" panose="020F0502020204030204" pitchFamily="34" charset="0"/>
              </a:rPr>
              <a:t>labelResultat</a:t>
            </a:r>
            <a:r>
              <a:rPr lang="fr-FR" sz="1800" dirty="0">
                <a:latin typeface="Calibri" panose="020F0502020204030204" pitchFamily="34" charset="0"/>
              </a:rPr>
              <a:t>;</a:t>
            </a:r>
          </a:p>
          <a:p>
            <a:r>
              <a:rPr lang="fr-FR" sz="1800" dirty="0">
                <a:solidFill>
                  <a:schemeClr val="accent1"/>
                </a:solidFill>
                <a:latin typeface="Calibri" panose="020F0502020204030204" pitchFamily="34" charset="0"/>
              </a:rPr>
              <a:t>// la méthode Main est la première à être appelée lors du démarrage de l'application, suivie de la méthode start qui configure l'interface graphique et lance l'exécution de l'application. C'est une convention dans </a:t>
            </a:r>
            <a:r>
              <a:rPr lang="fr-FR" sz="1800" dirty="0" err="1">
                <a:solidFill>
                  <a:schemeClr val="accent1"/>
                </a:solidFill>
                <a:latin typeface="Calibri" panose="020F0502020204030204" pitchFamily="34" charset="0"/>
              </a:rPr>
              <a:t>JavaFX</a:t>
            </a:r>
            <a:endParaRPr lang="fr-FR" sz="1800" dirty="0">
              <a:solidFill>
                <a:schemeClr val="accent1"/>
              </a:solidFill>
              <a:latin typeface="Calibri" panose="020F0502020204030204" pitchFamily="34" charset="0"/>
            </a:endParaRPr>
          </a:p>
          <a:p>
            <a:r>
              <a:rPr lang="en-US" sz="1800" dirty="0">
                <a:latin typeface="Calibri" panose="020F0502020204030204" pitchFamily="34" charset="0"/>
              </a:rPr>
              <a:t>    public static void main(String[] </a:t>
            </a:r>
            <a:r>
              <a:rPr lang="en-US" sz="1800" dirty="0" err="1">
                <a:latin typeface="Calibri" panose="020F0502020204030204" pitchFamily="34" charset="0"/>
              </a:rPr>
              <a:t>args</a:t>
            </a:r>
            <a:r>
              <a:rPr lang="en-US" sz="1800" dirty="0">
                <a:latin typeface="Calibri" panose="020F0502020204030204" pitchFamily="34" charset="0"/>
              </a:rPr>
              <a:t>) {</a:t>
            </a:r>
          </a:p>
          <a:p>
            <a:r>
              <a:rPr lang="fr-FR" sz="1800" dirty="0">
                <a:latin typeface="Calibri" panose="020F0502020204030204" pitchFamily="34" charset="0"/>
              </a:rPr>
              <a:t>        launch(args);</a:t>
            </a:r>
          </a:p>
          <a:p>
            <a:r>
              <a:rPr lang="fr" sz="1800" dirty="0">
                <a:latin typeface="Calibri" panose="020F0502020204030204" pitchFamily="34" charset="0"/>
              </a:rPr>
              <a:t>    }</a:t>
            </a:r>
          </a:p>
        </p:txBody>
      </p:sp>
    </p:spTree>
    <p:extLst>
      <p:ext uri="{BB962C8B-B14F-4D97-AF65-F5344CB8AC3E}">
        <p14:creationId xmlns:p14="http://schemas.microsoft.com/office/powerpoint/2010/main" val="27653670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sld>
</file>

<file path=ppt/theme/theme1.xml><?xml version="1.0" encoding="utf-8"?>
<a:theme xmlns:a="http://schemas.openxmlformats.org/drawingml/2006/main" name="Technologie 16: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Office_9533257_TF02787990_TF02787990.potx" id="{ABCB071B-19A3-44BE-B302-F4BBE7E3E2D5}" vid="{F4600F28-01B2-4FC5-9857-5FFF9F08051B}"/>
    </a:ext>
  </a:extLst>
</a:theme>
</file>

<file path=ppt/theme/theme2.xml><?xml version="1.0" encoding="utf-8"?>
<a:theme xmlns:a="http://schemas.openxmlformats.org/drawingml/2006/main" name="Thème Offic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Thème Offic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customXml/itemProps2.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0C67BEE-D13F-4BD2-98A5-34D8A0977F68}">
  <ds:schemaRefs>
    <ds:schemaRef ds:uri="4873beb7-5857-4685-be1f-d57550cc96cc"/>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Présentation Circuit à trois lignes (grand écran)</Template>
  <TotalTime>467</TotalTime>
  <Words>1609</Words>
  <Application>Microsoft Office PowerPoint</Application>
  <PresentationFormat>Personnalisé</PresentationFormat>
  <Paragraphs>184</Paragraphs>
  <Slides>20</Slides>
  <Notes>10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20</vt:i4>
      </vt:variant>
    </vt:vector>
  </HeadingPairs>
  <TitlesOfParts>
    <vt:vector size="27" baseType="lpstr">
      <vt:lpstr>Arial</vt:lpstr>
      <vt:lpstr>Calibri</vt:lpstr>
      <vt:lpstr>Consolas</vt:lpstr>
      <vt:lpstr>Lucida Bright</vt:lpstr>
      <vt:lpstr>Segoe UI Historic</vt:lpstr>
      <vt:lpstr>Times New Roman</vt:lpstr>
      <vt:lpstr>Technologie 16:9</vt:lpstr>
      <vt:lpstr>TP 4: Développement d’ IHM avec JavaFX</vt:lpstr>
      <vt:lpstr>Présentation PowerPoint</vt:lpstr>
      <vt:lpstr>Présentation PowerPoint</vt:lpstr>
      <vt:lpstr>Il existe plusieurs méthodes Pour enregistré   un récepteur   d ’ évènement  sur un nœud de graphe de scène :         -addEvent .Filter ()         -addEvent.handler()        -utiliser une des méthode utilitaires  : ex: SetOnKey pressed ( Event Handler &lt;keyEvent&gt;event ) SetOnMouse pressed ( Event Handler &lt;MouseEvent&gt;event ) SetOnAction ( Event Handler &lt;ActionEvent&gt;event ) </vt:lpstr>
      <vt:lpstr>Exercice 1</vt:lpstr>
      <vt:lpstr>Présentation PowerPoint</vt:lpstr>
      <vt:lpstr>Présentation PowerPoint</vt:lpstr>
      <vt:lpstr>Exercice2</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Ajouter un titre de diapositive - 4</vt:lpstr>
      <vt:lpstr>Ajouter un titre de diapositive - 5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Disposition de titre</dc:title>
  <dc:creator>pc</dc:creator>
  <cp:lastModifiedBy>pc</cp:lastModifiedBy>
  <cp:revision>18</cp:revision>
  <dcterms:created xsi:type="dcterms:W3CDTF">2023-11-28T17:47:18Z</dcterms:created>
  <dcterms:modified xsi:type="dcterms:W3CDTF">2023-12-01T16:01:03Z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